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71" r:id="rId12"/>
    <p:sldId id="278" r:id="rId13"/>
    <p:sldId id="273" r:id="rId14"/>
    <p:sldId id="272" r:id="rId15"/>
    <p:sldId id="275" r:id="rId16"/>
    <p:sldId id="276" r:id="rId17"/>
    <p:sldId id="260" r:id="rId18"/>
    <p:sldId id="274" r:id="rId19"/>
    <p:sldId id="277" r:id="rId20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6412" autoAdjust="0"/>
  </p:normalViewPr>
  <p:slideViewPr>
    <p:cSldViewPr snapToGrid="0">
      <p:cViewPr varScale="1">
        <p:scale>
          <a:sx n="114" d="100"/>
          <a:sy n="114" d="100"/>
        </p:scale>
        <p:origin x="2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82EEA22-6EC4-46B6-9CCA-37766A7692CA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ru-RU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43A443-06D5-4905-8C32-49C34A607A9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035735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253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462EBEA-6DCC-4F96-89B3-4702139653A4}" type="slidenum">
              <a:rPr lang="ru-RU" altLang="ru-RU"/>
              <a:pPr/>
              <a:t>10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93156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9CB9365-0ADC-42B4-B1EE-F64F5C5731A7}" type="slidenum">
              <a:rPr lang="ru-RU" altLang="ru-RU"/>
              <a:pPr/>
              <a:t>14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73721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F790686-A04C-4BAE-BA4E-374854A2472C}" type="slidenum">
              <a:rPr lang="ru-RU" altLang="ru-RU"/>
              <a:pPr/>
              <a:t>17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10949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54F93-BD7C-4F47-98A2-FCEB038DDF25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4BF86-6D13-4565-A2B0-2AB8BF2AE44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9864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BB242-674E-4EE5-9861-F5207800D0AB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26B901-12DE-4F2B-A54D-FA705E4E64B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1229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230066-4A2C-4D83-9C81-69267A91A3DC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704C68-5A35-4D5D-94B5-04887F6791E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70672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9D2BF-502E-4362-8285-A40B6C4AB74F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49F512-2309-426A-8EBE-3E332DDF186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8973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EFC30-5FE9-4121-9F49-A408834B50A7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4B3501-85A2-4F1B-9CDC-1F7C84AD0B5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599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B5F4F-953A-4AB6-95BF-10060FB11EE3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55089A-4325-41B0-BFE4-87B60A64164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6925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FB880-90E1-4B90-BB95-01762A695F95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DAA47-F291-49EF-85E0-491BFAF3E4E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799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BF610-724E-45DE-B471-50AE6C20EFF6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A941B1-67F0-4609-95D8-60AC12A1DA1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585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61C0B-443C-47AD-8EF5-9BDD56AB6F44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C2765D-9C1C-430D-9F4E-3D9A5AEB381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31220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7AFC6-86A6-4672-9597-22A9B0372EE1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45F83E-E08C-4BE3-B2B7-78435FE98371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95927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8A1CC-3BED-47A6-8344-A93254423494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0A1D72-E7C1-456F-8B2F-7864B54E0B6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48098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title style</a:t>
            </a:r>
            <a:endParaRPr lang="ru-RU" altLang="ru-RU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 smtClean="0"/>
              <a:t>Click to edit Master text styles</a:t>
            </a:r>
          </a:p>
          <a:p>
            <a:pPr lvl="1"/>
            <a:r>
              <a:rPr lang="en-US" altLang="ru-RU" smtClean="0"/>
              <a:t>Second level</a:t>
            </a:r>
          </a:p>
          <a:p>
            <a:pPr lvl="2"/>
            <a:r>
              <a:rPr lang="en-US" altLang="ru-RU" smtClean="0"/>
              <a:t>Third level</a:t>
            </a:r>
          </a:p>
          <a:p>
            <a:pPr lvl="3"/>
            <a:r>
              <a:rPr lang="en-US" altLang="ru-RU" smtClean="0"/>
              <a:t>Fourth level</a:t>
            </a:r>
          </a:p>
          <a:p>
            <a:pPr lvl="4"/>
            <a:r>
              <a:rPr lang="en-US" altLang="ru-RU" smtClean="0"/>
              <a:t>Fifth level</a:t>
            </a:r>
            <a:endParaRPr lang="ru-RU" altLang="ru-RU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7D92C10-293B-4195-9D37-B9F00AD0EADA}" type="datetimeFigureOut">
              <a:rPr lang="ru-RU"/>
              <a:pPr>
                <a:defRPr/>
              </a:pPr>
              <a:t>08.04.2016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E977C064-F318-43DD-B310-7DF61BF8726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1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028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6888" y="2928938"/>
            <a:ext cx="12023725" cy="671512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057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9188"/>
            <a:ext cx="12192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81" y="2387600"/>
            <a:ext cx="12192000" cy="1955800"/>
          </a:xfrm>
          <a:prstGeom prst="rect">
            <a:avLst/>
          </a:prstGeom>
          <a:gradFill>
            <a:gsLst>
              <a:gs pos="93000">
                <a:schemeClr val="bg1">
                  <a:alpha val="34000"/>
                </a:schemeClr>
              </a:gs>
              <a:gs pos="28000">
                <a:schemeClr val="accent1">
                  <a:lumMod val="0"/>
                  <a:lumOff val="100000"/>
                  <a:alpha val="74000"/>
                </a:schemeClr>
              </a:gs>
              <a:gs pos="6000">
                <a:srgbClr val="D7E7F4">
                  <a:alpha val="31000"/>
                </a:srgbClr>
              </a:gs>
              <a:gs pos="69000">
                <a:schemeClr val="bg1">
                  <a:alpha val="5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492500" y="2103438"/>
            <a:ext cx="5207000" cy="2651125"/>
            <a:chOff x="3492783" y="2103005"/>
            <a:chExt cx="5206435" cy="2651990"/>
          </a:xfrm>
        </p:grpSpPr>
        <p:pic>
          <p:nvPicPr>
            <p:cNvPr id="2068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783" y="2103005"/>
              <a:ext cx="5206435" cy="265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9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2783" y="2103005"/>
              <a:ext cx="5206435" cy="265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8378450" y="3665339"/>
            <a:ext cx="2021144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PROJECT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786040" y="2450676"/>
            <a:ext cx="1105275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1125" y="4535488"/>
            <a:ext cx="4349750" cy="2116137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bg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27488" y="4632325"/>
            <a:ext cx="4137025" cy="550863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4027488" y="5448300"/>
            <a:ext cx="2533650" cy="10795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Rectangle 19"/>
          <p:cNvSpPr/>
          <p:nvPr/>
        </p:nvSpPr>
        <p:spPr>
          <a:xfrm>
            <a:off x="4003675" y="4595813"/>
            <a:ext cx="4198938" cy="1973262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Проект подготовли ученики лицея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1581: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Light" panose="020B0502040204020203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egoe UI Light" panose="020B0502040204020203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Шмидт Владислав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Грузденко Александра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Уколов Аркадий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</a:rPr>
              <a:t>Шишкина Ксения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4" grpId="0" animBg="1"/>
      <p:bldP spid="12" grpId="0" animBg="1"/>
      <p:bldP spid="14" grpId="0" animBg="1"/>
      <p:bldP spid="21" grpId="0" animBg="1"/>
      <p:bldP spid="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1271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4" name="Rectangle 9"/>
          <p:cNvSpPr/>
          <p:nvPr/>
        </p:nvSpPr>
        <p:spPr>
          <a:xfrm>
            <a:off x="6143625" y="1185863"/>
            <a:ext cx="5854700" cy="5494337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5" name="Rectangle 9"/>
          <p:cNvSpPr/>
          <p:nvPr/>
        </p:nvSpPr>
        <p:spPr>
          <a:xfrm>
            <a:off x="196850" y="1185863"/>
            <a:ext cx="5859463" cy="5494337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25" y="-193675"/>
            <a:ext cx="4048125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3" y="-193675"/>
            <a:ext cx="3108325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9"/>
          <p:cNvSpPr/>
          <p:nvPr/>
        </p:nvSpPr>
        <p:spPr>
          <a:xfrm>
            <a:off x="288925" y="1289050"/>
            <a:ext cx="5673725" cy="5287963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0" name="Rectangle 9"/>
          <p:cNvSpPr/>
          <p:nvPr/>
        </p:nvSpPr>
        <p:spPr>
          <a:xfrm>
            <a:off x="6234113" y="1290638"/>
            <a:ext cx="5673725" cy="5287962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grpSp>
        <p:nvGrpSpPr>
          <p:cNvPr id="2073" name="Group 2072"/>
          <p:cNvGrpSpPr>
            <a:grpSpLocks/>
          </p:cNvGrpSpPr>
          <p:nvPr/>
        </p:nvGrpSpPr>
        <p:grpSpPr bwMode="auto">
          <a:xfrm>
            <a:off x="6318250" y="3041650"/>
            <a:ext cx="1831975" cy="401638"/>
            <a:chOff x="6317644" y="3041554"/>
            <a:chExt cx="1833322" cy="402123"/>
          </a:xfrm>
        </p:grpSpPr>
        <p:sp>
          <p:nvSpPr>
            <p:cNvPr id="75" name="Rectangle 74"/>
            <p:cNvSpPr/>
            <p:nvPr/>
          </p:nvSpPr>
          <p:spPr>
            <a:xfrm>
              <a:off x="6335120" y="3103542"/>
              <a:ext cx="1804726" cy="34013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9" name="Rectangle 28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17644" y="3041554"/>
              <a:ext cx="1833322" cy="369332"/>
            </a:xfrm>
            <a:prstGeom prst="rect">
              <a:avLst/>
            </a:prstGeom>
            <a:blipFill rotWithShape="1">
              <a:blip r:embed="rId6"/>
              <a:stretch>
                <a:fillRect b="-11475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2074" name="Group 2073"/>
          <p:cNvGrpSpPr>
            <a:grpSpLocks/>
          </p:cNvGrpSpPr>
          <p:nvPr/>
        </p:nvGrpSpPr>
        <p:grpSpPr bwMode="auto">
          <a:xfrm>
            <a:off x="6335713" y="3421063"/>
            <a:ext cx="4787900" cy="398462"/>
            <a:chOff x="6335578" y="3421843"/>
            <a:chExt cx="4788481" cy="397638"/>
          </a:xfrm>
        </p:grpSpPr>
        <p:sp>
          <p:nvSpPr>
            <p:cNvPr id="74" name="Rectangle 73"/>
            <p:cNvSpPr/>
            <p:nvPr/>
          </p:nvSpPr>
          <p:spPr>
            <a:xfrm>
              <a:off x="6335578" y="3480459"/>
              <a:ext cx="4167693" cy="33902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31" name="Rectangle 30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5578" y="3421843"/>
              <a:ext cx="4788481" cy="369332"/>
            </a:xfrm>
            <a:prstGeom prst="rect">
              <a:avLst/>
            </a:prstGeom>
            <a:blipFill rotWithShape="1">
              <a:blip r:embed="rId7"/>
              <a:stretch>
                <a:fillRect t="-116393" b="-175410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2075" name="Group 2074"/>
          <p:cNvGrpSpPr>
            <a:grpSpLocks/>
          </p:cNvGrpSpPr>
          <p:nvPr/>
        </p:nvGrpSpPr>
        <p:grpSpPr bwMode="auto">
          <a:xfrm>
            <a:off x="6335713" y="3803650"/>
            <a:ext cx="4197350" cy="409575"/>
            <a:chOff x="6335578" y="3804443"/>
            <a:chExt cx="4197930" cy="408382"/>
          </a:xfrm>
        </p:grpSpPr>
        <p:sp>
          <p:nvSpPr>
            <p:cNvPr id="73" name="Rectangle 72"/>
            <p:cNvSpPr/>
            <p:nvPr/>
          </p:nvSpPr>
          <p:spPr>
            <a:xfrm>
              <a:off x="6335578" y="3855095"/>
              <a:ext cx="2961096" cy="34031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53" name="Rectangle 2052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5578" y="3804443"/>
              <a:ext cx="4197930" cy="408382"/>
            </a:xfrm>
            <a:prstGeom prst="rect">
              <a:avLst/>
            </a:prstGeom>
            <a:blipFill rotWithShape="1">
              <a:blip r:embed="rId8"/>
              <a:stretch>
                <a:fillRect t="-7463" b="-13433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6335713" y="6146800"/>
            <a:ext cx="1273175" cy="368300"/>
            <a:chOff x="6335578" y="6146528"/>
            <a:chExt cx="1272977" cy="369332"/>
          </a:xfrm>
        </p:grpSpPr>
        <p:sp>
          <p:nvSpPr>
            <p:cNvPr id="67" name="Rectangle 66"/>
            <p:cNvSpPr/>
            <p:nvPr/>
          </p:nvSpPr>
          <p:spPr>
            <a:xfrm>
              <a:off x="6335578" y="6168815"/>
              <a:ext cx="1177742" cy="31679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54" name="Rectangle 2053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5578" y="6146528"/>
              <a:ext cx="1272977" cy="369332"/>
            </a:xfrm>
            <a:prstGeom prst="rect">
              <a:avLst/>
            </a:prstGeom>
            <a:blipFill rotWithShape="1">
              <a:blip r:embed="rId9"/>
              <a:stretch>
                <a:fillRect t="-116393" r="-39713" b="-175410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2079" name="Group 2078"/>
          <p:cNvGrpSpPr>
            <a:grpSpLocks/>
          </p:cNvGrpSpPr>
          <p:nvPr/>
        </p:nvGrpSpPr>
        <p:grpSpPr bwMode="auto">
          <a:xfrm>
            <a:off x="6335713" y="5359400"/>
            <a:ext cx="1455737" cy="387350"/>
            <a:chOff x="6335578" y="5358961"/>
            <a:chExt cx="1455719" cy="387983"/>
          </a:xfrm>
        </p:grpSpPr>
        <p:sp>
          <p:nvSpPr>
            <p:cNvPr id="69" name="Rectangle 68"/>
            <p:cNvSpPr/>
            <p:nvPr/>
          </p:nvSpPr>
          <p:spPr>
            <a:xfrm>
              <a:off x="6335578" y="5358961"/>
              <a:ext cx="1330309" cy="36572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56" name="Rectangle 2055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5578" y="5373893"/>
              <a:ext cx="1455719" cy="373051"/>
            </a:xfrm>
            <a:prstGeom prst="rect">
              <a:avLst/>
            </a:prstGeom>
            <a:blipFill rotWithShape="1">
              <a:blip r:embed="rId10"/>
              <a:stretch>
                <a:fillRect b="-6557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6335713" y="5759450"/>
            <a:ext cx="3000375" cy="373063"/>
            <a:chOff x="6335578" y="5760212"/>
            <a:chExt cx="2999987" cy="373051"/>
          </a:xfrm>
        </p:grpSpPr>
        <p:sp>
          <p:nvSpPr>
            <p:cNvPr id="68" name="Rectangle 67"/>
            <p:cNvSpPr/>
            <p:nvPr/>
          </p:nvSpPr>
          <p:spPr>
            <a:xfrm>
              <a:off x="6335578" y="5760212"/>
              <a:ext cx="2892051" cy="371463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61" name="Rectangle 2060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5578" y="5760212"/>
              <a:ext cx="2999987" cy="373051"/>
            </a:xfrm>
            <a:prstGeom prst="rect">
              <a:avLst/>
            </a:prstGeom>
            <a:blipFill rotWithShape="1">
              <a:blip r:embed="rId11"/>
              <a:stretch>
                <a:fillRect t="-114754" b="-177049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2078" name="Group 2077"/>
          <p:cNvGrpSpPr>
            <a:grpSpLocks/>
          </p:cNvGrpSpPr>
          <p:nvPr/>
        </p:nvGrpSpPr>
        <p:grpSpPr bwMode="auto">
          <a:xfrm>
            <a:off x="6335713" y="4983163"/>
            <a:ext cx="1704975" cy="377825"/>
            <a:chOff x="6335578" y="4983157"/>
            <a:chExt cx="1705339" cy="377468"/>
          </a:xfrm>
        </p:grpSpPr>
        <p:sp>
          <p:nvSpPr>
            <p:cNvPr id="70" name="Rectangle 69"/>
            <p:cNvSpPr/>
            <p:nvPr/>
          </p:nvSpPr>
          <p:spPr>
            <a:xfrm>
              <a:off x="6335578" y="4983157"/>
              <a:ext cx="1659291" cy="33940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62" name="Rectangle 2061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5578" y="4991293"/>
              <a:ext cx="1705339" cy="369332"/>
            </a:xfrm>
            <a:prstGeom prst="rect">
              <a:avLst/>
            </a:prstGeom>
            <a:blipFill rotWithShape="1">
              <a:blip r:embed="rId12"/>
              <a:stretch>
                <a:fillRect b="-13333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2076" name="Group 2075"/>
          <p:cNvGrpSpPr>
            <a:grpSpLocks/>
          </p:cNvGrpSpPr>
          <p:nvPr/>
        </p:nvGrpSpPr>
        <p:grpSpPr bwMode="auto">
          <a:xfrm>
            <a:off x="6335713" y="4225925"/>
            <a:ext cx="2320925" cy="369888"/>
            <a:chOff x="6335578" y="4226093"/>
            <a:chExt cx="2321505" cy="369332"/>
          </a:xfrm>
        </p:grpSpPr>
        <p:sp>
          <p:nvSpPr>
            <p:cNvPr id="72" name="Rectangle 71"/>
            <p:cNvSpPr/>
            <p:nvPr/>
          </p:nvSpPr>
          <p:spPr>
            <a:xfrm>
              <a:off x="6335578" y="4230849"/>
              <a:ext cx="2177006" cy="340799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326" name="TextBox 2062"/>
            <p:cNvSpPr txBox="1">
              <a:spLocks noChangeArrowheads="1"/>
            </p:cNvSpPr>
            <p:nvPr/>
          </p:nvSpPr>
          <p:spPr bwMode="auto">
            <a:xfrm>
              <a:off x="6335578" y="4226093"/>
              <a:ext cx="232150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/>
                <a:t>Плавание под водой:</a:t>
              </a:r>
            </a:p>
          </p:txBody>
        </p:sp>
      </p:grpSp>
      <p:grpSp>
        <p:nvGrpSpPr>
          <p:cNvPr id="2077" name="Group 2076"/>
          <p:cNvGrpSpPr>
            <a:grpSpLocks/>
          </p:cNvGrpSpPr>
          <p:nvPr/>
        </p:nvGrpSpPr>
        <p:grpSpPr bwMode="auto">
          <a:xfrm>
            <a:off x="6335713" y="4606925"/>
            <a:ext cx="1614487" cy="371475"/>
            <a:chOff x="6335578" y="4607353"/>
            <a:chExt cx="1614801" cy="370672"/>
          </a:xfrm>
        </p:grpSpPr>
        <p:sp>
          <p:nvSpPr>
            <p:cNvPr id="71" name="Rectangle 70"/>
            <p:cNvSpPr/>
            <p:nvPr/>
          </p:nvSpPr>
          <p:spPr>
            <a:xfrm>
              <a:off x="6335578" y="4607353"/>
              <a:ext cx="1510006" cy="33899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65" name="Rectangle 2064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5578" y="4608693"/>
              <a:ext cx="1614801" cy="369332"/>
            </a:xfrm>
            <a:prstGeom prst="rect">
              <a:avLst/>
            </a:prstGeom>
            <a:blipFill rotWithShape="1">
              <a:blip r:embed="rId13"/>
              <a:stretch>
                <a:fillRect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2072" name="Group 2071"/>
          <p:cNvGrpSpPr>
            <a:grpSpLocks/>
          </p:cNvGrpSpPr>
          <p:nvPr/>
        </p:nvGrpSpPr>
        <p:grpSpPr bwMode="auto">
          <a:xfrm>
            <a:off x="6335713" y="2409825"/>
            <a:ext cx="4787900" cy="658813"/>
            <a:chOff x="6335578" y="2409436"/>
            <a:chExt cx="4788480" cy="658437"/>
          </a:xfrm>
        </p:grpSpPr>
        <p:sp>
          <p:nvSpPr>
            <p:cNvPr id="76" name="Rectangle 75"/>
            <p:cNvSpPr/>
            <p:nvPr/>
          </p:nvSpPr>
          <p:spPr>
            <a:xfrm>
              <a:off x="6335578" y="2423716"/>
              <a:ext cx="4286769" cy="644157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11322" name="TextBox 63"/>
            <p:cNvSpPr txBox="1">
              <a:spLocks noChangeArrowheads="1"/>
            </p:cNvSpPr>
            <p:nvPr/>
          </p:nvSpPr>
          <p:spPr bwMode="auto">
            <a:xfrm>
              <a:off x="6335578" y="2409436"/>
              <a:ext cx="478848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altLang="ru-RU"/>
                <a:t>Плавание по воде с объемом погруженной части </a:t>
              </a:r>
              <a:r>
                <a:rPr lang="en-US" altLang="ru-RU" i="1"/>
                <a:t>V</a:t>
              </a:r>
              <a:r>
                <a:rPr lang="ru-RU" altLang="ru-RU" i="1"/>
                <a:t>о=</a:t>
              </a:r>
              <a:r>
                <a:rPr lang="ru-RU" altLang="ru-RU"/>
                <a:t>3,874 м</a:t>
              </a:r>
              <a:r>
                <a:rPr lang="ru-RU" altLang="ru-RU" baseline="30000"/>
                <a:t>3</a:t>
              </a:r>
              <a:r>
                <a:rPr lang="ru-RU" altLang="ru-RU"/>
                <a:t>:</a:t>
              </a:r>
            </a:p>
          </p:txBody>
        </p:sp>
      </p:grp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330200" y="5356225"/>
            <a:ext cx="1331913" cy="688975"/>
            <a:chOff x="330724" y="5356485"/>
            <a:chExt cx="1330603" cy="689150"/>
          </a:xfrm>
        </p:grpSpPr>
        <p:sp>
          <p:nvSpPr>
            <p:cNvPr id="47" name="Rectangle 46"/>
            <p:cNvSpPr/>
            <p:nvPr/>
          </p:nvSpPr>
          <p:spPr>
            <a:xfrm>
              <a:off x="379889" y="5356485"/>
              <a:ext cx="1281438" cy="68597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66" name="Rectangle 2065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30724" y="5368142"/>
              <a:ext cx="1294778" cy="677493"/>
            </a:xfrm>
            <a:prstGeom prst="rect">
              <a:avLst/>
            </a:prstGeom>
            <a:blipFill rotWithShape="1">
              <a:blip r:embed="rId14"/>
              <a:stretch>
                <a:fillRect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56" name="Group 55"/>
          <p:cNvGrpSpPr>
            <a:grpSpLocks/>
          </p:cNvGrpSpPr>
          <p:nvPr/>
        </p:nvGrpSpPr>
        <p:grpSpPr bwMode="auto">
          <a:xfrm>
            <a:off x="292100" y="2289175"/>
            <a:ext cx="5859463" cy="1563688"/>
            <a:chOff x="292624" y="2289041"/>
            <a:chExt cx="5859061" cy="1563698"/>
          </a:xfrm>
        </p:grpSpPr>
        <p:sp>
          <p:nvSpPr>
            <p:cNvPr id="28" name="Rectangle 27"/>
            <p:cNvSpPr/>
            <p:nvPr/>
          </p:nvSpPr>
          <p:spPr>
            <a:xfrm>
              <a:off x="379931" y="2352541"/>
              <a:ext cx="5433639" cy="145257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grpSp>
          <p:nvGrpSpPr>
            <p:cNvPr id="11316" name="Group 52"/>
            <p:cNvGrpSpPr>
              <a:grpSpLocks/>
            </p:cNvGrpSpPr>
            <p:nvPr/>
          </p:nvGrpSpPr>
          <p:grpSpPr bwMode="auto">
            <a:xfrm>
              <a:off x="292624" y="2289041"/>
              <a:ext cx="5859061" cy="1563698"/>
              <a:chOff x="354427" y="2301519"/>
              <a:chExt cx="5859061" cy="1563698"/>
            </a:xfrm>
          </p:grpSpPr>
          <p:sp>
            <p:nvSpPr>
              <p:cNvPr id="11317" name="Rectangle 14"/>
              <p:cNvSpPr>
                <a:spLocks noChangeArrowheads="1"/>
              </p:cNvSpPr>
              <p:nvPr/>
            </p:nvSpPr>
            <p:spPr bwMode="auto">
              <a:xfrm>
                <a:off x="737668" y="2344704"/>
                <a:ext cx="5475820" cy="14773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 marL="285750" indent="-285750">
                  <a:tabLst>
                    <a:tab pos="179388" algn="r"/>
                    <a:tab pos="190500" algn="l"/>
                    <a:tab pos="203200" algn="l"/>
                    <a:tab pos="215900" algn="l"/>
                    <a:tab pos="228600" algn="l"/>
                    <a:tab pos="241300" algn="l"/>
                    <a:tab pos="254000" algn="l"/>
                    <a:tab pos="266700" algn="l"/>
                    <a:tab pos="279400" algn="l"/>
                    <a:tab pos="292100" algn="l"/>
                    <a:tab pos="304800" algn="l"/>
                    <a:tab pos="317500" algn="l"/>
                    <a:tab pos="330200" algn="l"/>
                    <a:tab pos="342900" algn="l"/>
                    <a:tab pos="355600" algn="l"/>
                    <a:tab pos="368300" algn="l"/>
                    <a:tab pos="381000" algn="l"/>
                    <a:tab pos="393700" algn="l"/>
                    <a:tab pos="406400" algn="l"/>
                    <a:tab pos="419100" algn="l"/>
                    <a:tab pos="431800" algn="l"/>
                    <a:tab pos="444500" algn="l"/>
                    <a:tab pos="457200" algn="l"/>
                    <a:tab pos="469900" algn="l"/>
                    <a:tab pos="482600" algn="l"/>
                    <a:tab pos="495300" algn="l"/>
                    <a:tab pos="508000" algn="l"/>
                    <a:tab pos="520700" algn="l"/>
                    <a:tab pos="533400" algn="l"/>
                    <a:tab pos="546100" algn="l"/>
                    <a:tab pos="558800" algn="l"/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tabLst>
                    <a:tab pos="179388" algn="r"/>
                    <a:tab pos="190500" algn="l"/>
                    <a:tab pos="203200" algn="l"/>
                    <a:tab pos="215900" algn="l"/>
                    <a:tab pos="228600" algn="l"/>
                    <a:tab pos="241300" algn="l"/>
                    <a:tab pos="254000" algn="l"/>
                    <a:tab pos="266700" algn="l"/>
                    <a:tab pos="279400" algn="l"/>
                    <a:tab pos="292100" algn="l"/>
                    <a:tab pos="304800" algn="l"/>
                    <a:tab pos="317500" algn="l"/>
                    <a:tab pos="330200" algn="l"/>
                    <a:tab pos="342900" algn="l"/>
                    <a:tab pos="355600" algn="l"/>
                    <a:tab pos="368300" algn="l"/>
                    <a:tab pos="381000" algn="l"/>
                    <a:tab pos="393700" algn="l"/>
                    <a:tab pos="406400" algn="l"/>
                    <a:tab pos="419100" algn="l"/>
                    <a:tab pos="431800" algn="l"/>
                    <a:tab pos="444500" algn="l"/>
                    <a:tab pos="457200" algn="l"/>
                    <a:tab pos="469900" algn="l"/>
                    <a:tab pos="482600" algn="l"/>
                    <a:tab pos="495300" algn="l"/>
                    <a:tab pos="508000" algn="l"/>
                    <a:tab pos="520700" algn="l"/>
                    <a:tab pos="533400" algn="l"/>
                    <a:tab pos="546100" algn="l"/>
                    <a:tab pos="558800" algn="l"/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tabLst>
                    <a:tab pos="179388" algn="r"/>
                    <a:tab pos="190500" algn="l"/>
                    <a:tab pos="203200" algn="l"/>
                    <a:tab pos="215900" algn="l"/>
                    <a:tab pos="228600" algn="l"/>
                    <a:tab pos="241300" algn="l"/>
                    <a:tab pos="254000" algn="l"/>
                    <a:tab pos="266700" algn="l"/>
                    <a:tab pos="279400" algn="l"/>
                    <a:tab pos="292100" algn="l"/>
                    <a:tab pos="304800" algn="l"/>
                    <a:tab pos="317500" algn="l"/>
                    <a:tab pos="330200" algn="l"/>
                    <a:tab pos="342900" algn="l"/>
                    <a:tab pos="355600" algn="l"/>
                    <a:tab pos="368300" algn="l"/>
                    <a:tab pos="381000" algn="l"/>
                    <a:tab pos="393700" algn="l"/>
                    <a:tab pos="406400" algn="l"/>
                    <a:tab pos="419100" algn="l"/>
                    <a:tab pos="431800" algn="l"/>
                    <a:tab pos="444500" algn="l"/>
                    <a:tab pos="457200" algn="l"/>
                    <a:tab pos="469900" algn="l"/>
                    <a:tab pos="482600" algn="l"/>
                    <a:tab pos="495300" algn="l"/>
                    <a:tab pos="508000" algn="l"/>
                    <a:tab pos="520700" algn="l"/>
                    <a:tab pos="533400" algn="l"/>
                    <a:tab pos="546100" algn="l"/>
                    <a:tab pos="558800" algn="l"/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tabLst>
                    <a:tab pos="179388" algn="r"/>
                    <a:tab pos="190500" algn="l"/>
                    <a:tab pos="203200" algn="l"/>
                    <a:tab pos="215900" algn="l"/>
                    <a:tab pos="228600" algn="l"/>
                    <a:tab pos="241300" algn="l"/>
                    <a:tab pos="254000" algn="l"/>
                    <a:tab pos="266700" algn="l"/>
                    <a:tab pos="279400" algn="l"/>
                    <a:tab pos="292100" algn="l"/>
                    <a:tab pos="304800" algn="l"/>
                    <a:tab pos="317500" algn="l"/>
                    <a:tab pos="330200" algn="l"/>
                    <a:tab pos="342900" algn="l"/>
                    <a:tab pos="355600" algn="l"/>
                    <a:tab pos="368300" algn="l"/>
                    <a:tab pos="381000" algn="l"/>
                    <a:tab pos="393700" algn="l"/>
                    <a:tab pos="406400" algn="l"/>
                    <a:tab pos="419100" algn="l"/>
                    <a:tab pos="431800" algn="l"/>
                    <a:tab pos="444500" algn="l"/>
                    <a:tab pos="457200" algn="l"/>
                    <a:tab pos="469900" algn="l"/>
                    <a:tab pos="482600" algn="l"/>
                    <a:tab pos="495300" algn="l"/>
                    <a:tab pos="508000" algn="l"/>
                    <a:tab pos="520700" algn="l"/>
                    <a:tab pos="533400" algn="l"/>
                    <a:tab pos="546100" algn="l"/>
                    <a:tab pos="558800" algn="l"/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tabLst>
                    <a:tab pos="179388" algn="r"/>
                    <a:tab pos="190500" algn="l"/>
                    <a:tab pos="203200" algn="l"/>
                    <a:tab pos="215900" algn="l"/>
                    <a:tab pos="228600" algn="l"/>
                    <a:tab pos="241300" algn="l"/>
                    <a:tab pos="254000" algn="l"/>
                    <a:tab pos="266700" algn="l"/>
                    <a:tab pos="279400" algn="l"/>
                    <a:tab pos="292100" algn="l"/>
                    <a:tab pos="304800" algn="l"/>
                    <a:tab pos="317500" algn="l"/>
                    <a:tab pos="330200" algn="l"/>
                    <a:tab pos="342900" algn="l"/>
                    <a:tab pos="355600" algn="l"/>
                    <a:tab pos="368300" algn="l"/>
                    <a:tab pos="381000" algn="l"/>
                    <a:tab pos="393700" algn="l"/>
                    <a:tab pos="406400" algn="l"/>
                    <a:tab pos="419100" algn="l"/>
                    <a:tab pos="431800" algn="l"/>
                    <a:tab pos="444500" algn="l"/>
                    <a:tab pos="457200" algn="l"/>
                    <a:tab pos="469900" algn="l"/>
                    <a:tab pos="482600" algn="l"/>
                    <a:tab pos="495300" algn="l"/>
                    <a:tab pos="508000" algn="l"/>
                    <a:tab pos="520700" algn="l"/>
                    <a:tab pos="533400" algn="l"/>
                    <a:tab pos="546100" algn="l"/>
                    <a:tab pos="558800" algn="l"/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179388" algn="r"/>
                    <a:tab pos="190500" algn="l"/>
                    <a:tab pos="203200" algn="l"/>
                    <a:tab pos="215900" algn="l"/>
                    <a:tab pos="228600" algn="l"/>
                    <a:tab pos="241300" algn="l"/>
                    <a:tab pos="254000" algn="l"/>
                    <a:tab pos="266700" algn="l"/>
                    <a:tab pos="279400" algn="l"/>
                    <a:tab pos="292100" algn="l"/>
                    <a:tab pos="304800" algn="l"/>
                    <a:tab pos="317500" algn="l"/>
                    <a:tab pos="330200" algn="l"/>
                    <a:tab pos="342900" algn="l"/>
                    <a:tab pos="355600" algn="l"/>
                    <a:tab pos="368300" algn="l"/>
                    <a:tab pos="381000" algn="l"/>
                    <a:tab pos="393700" algn="l"/>
                    <a:tab pos="406400" algn="l"/>
                    <a:tab pos="419100" algn="l"/>
                    <a:tab pos="431800" algn="l"/>
                    <a:tab pos="444500" algn="l"/>
                    <a:tab pos="457200" algn="l"/>
                    <a:tab pos="469900" algn="l"/>
                    <a:tab pos="482600" algn="l"/>
                    <a:tab pos="495300" algn="l"/>
                    <a:tab pos="508000" algn="l"/>
                    <a:tab pos="520700" algn="l"/>
                    <a:tab pos="533400" algn="l"/>
                    <a:tab pos="546100" algn="l"/>
                    <a:tab pos="558800" algn="l"/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179388" algn="r"/>
                    <a:tab pos="190500" algn="l"/>
                    <a:tab pos="203200" algn="l"/>
                    <a:tab pos="215900" algn="l"/>
                    <a:tab pos="228600" algn="l"/>
                    <a:tab pos="241300" algn="l"/>
                    <a:tab pos="254000" algn="l"/>
                    <a:tab pos="266700" algn="l"/>
                    <a:tab pos="279400" algn="l"/>
                    <a:tab pos="292100" algn="l"/>
                    <a:tab pos="304800" algn="l"/>
                    <a:tab pos="317500" algn="l"/>
                    <a:tab pos="330200" algn="l"/>
                    <a:tab pos="342900" algn="l"/>
                    <a:tab pos="355600" algn="l"/>
                    <a:tab pos="368300" algn="l"/>
                    <a:tab pos="381000" algn="l"/>
                    <a:tab pos="393700" algn="l"/>
                    <a:tab pos="406400" algn="l"/>
                    <a:tab pos="419100" algn="l"/>
                    <a:tab pos="431800" algn="l"/>
                    <a:tab pos="444500" algn="l"/>
                    <a:tab pos="457200" algn="l"/>
                    <a:tab pos="469900" algn="l"/>
                    <a:tab pos="482600" algn="l"/>
                    <a:tab pos="495300" algn="l"/>
                    <a:tab pos="508000" algn="l"/>
                    <a:tab pos="520700" algn="l"/>
                    <a:tab pos="533400" algn="l"/>
                    <a:tab pos="546100" algn="l"/>
                    <a:tab pos="558800" algn="l"/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179388" algn="r"/>
                    <a:tab pos="190500" algn="l"/>
                    <a:tab pos="203200" algn="l"/>
                    <a:tab pos="215900" algn="l"/>
                    <a:tab pos="228600" algn="l"/>
                    <a:tab pos="241300" algn="l"/>
                    <a:tab pos="254000" algn="l"/>
                    <a:tab pos="266700" algn="l"/>
                    <a:tab pos="279400" algn="l"/>
                    <a:tab pos="292100" algn="l"/>
                    <a:tab pos="304800" algn="l"/>
                    <a:tab pos="317500" algn="l"/>
                    <a:tab pos="330200" algn="l"/>
                    <a:tab pos="342900" algn="l"/>
                    <a:tab pos="355600" algn="l"/>
                    <a:tab pos="368300" algn="l"/>
                    <a:tab pos="381000" algn="l"/>
                    <a:tab pos="393700" algn="l"/>
                    <a:tab pos="406400" algn="l"/>
                    <a:tab pos="419100" algn="l"/>
                    <a:tab pos="431800" algn="l"/>
                    <a:tab pos="444500" algn="l"/>
                    <a:tab pos="457200" algn="l"/>
                    <a:tab pos="469900" algn="l"/>
                    <a:tab pos="482600" algn="l"/>
                    <a:tab pos="495300" algn="l"/>
                    <a:tab pos="508000" algn="l"/>
                    <a:tab pos="520700" algn="l"/>
                    <a:tab pos="533400" algn="l"/>
                    <a:tab pos="546100" algn="l"/>
                    <a:tab pos="558800" algn="l"/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179388" algn="r"/>
                    <a:tab pos="190500" algn="l"/>
                    <a:tab pos="203200" algn="l"/>
                    <a:tab pos="215900" algn="l"/>
                    <a:tab pos="228600" algn="l"/>
                    <a:tab pos="241300" algn="l"/>
                    <a:tab pos="254000" algn="l"/>
                    <a:tab pos="266700" algn="l"/>
                    <a:tab pos="279400" algn="l"/>
                    <a:tab pos="292100" algn="l"/>
                    <a:tab pos="304800" algn="l"/>
                    <a:tab pos="317500" algn="l"/>
                    <a:tab pos="330200" algn="l"/>
                    <a:tab pos="342900" algn="l"/>
                    <a:tab pos="355600" algn="l"/>
                    <a:tab pos="368300" algn="l"/>
                    <a:tab pos="381000" algn="l"/>
                    <a:tab pos="393700" algn="l"/>
                    <a:tab pos="406400" algn="l"/>
                    <a:tab pos="419100" algn="l"/>
                    <a:tab pos="431800" algn="l"/>
                    <a:tab pos="444500" algn="l"/>
                    <a:tab pos="457200" algn="l"/>
                    <a:tab pos="469900" algn="l"/>
                    <a:tab pos="482600" algn="l"/>
                    <a:tab pos="495300" algn="l"/>
                    <a:tab pos="508000" algn="l"/>
                    <a:tab pos="520700" algn="l"/>
                    <a:tab pos="533400" algn="l"/>
                    <a:tab pos="546100" algn="l"/>
                    <a:tab pos="558800" algn="l"/>
                    <a:tab pos="571500" algn="l"/>
                  </a:tabLs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0" hangingPunct="0">
                  <a:buFontTx/>
                  <a:buChar char="-"/>
                </a:pPr>
                <a:r>
                  <a:rPr lang="ru-RU" altLang="ru-RU">
                    <a:solidFill>
                      <a:srgbClr val="000000"/>
                    </a:solidFill>
                    <a:latin typeface="Meiryo UI" panose="020B0604030504040204" pitchFamily="34" charset="-128"/>
                    <a:ea typeface="Arial Unicode MS" panose="020B0604020202020204" pitchFamily="34" charset="-128"/>
                    <a:cs typeface="Times New Roman" panose="02020603050405020304" pitchFamily="18" charset="0"/>
                  </a:rPr>
                  <a:t>плотность воздуха</a:t>
                </a:r>
              </a:p>
              <a:p>
                <a:pPr eaLnBrk="0" hangingPunct="0">
                  <a:buFontTx/>
                  <a:buChar char="-"/>
                </a:pPr>
                <a:r>
                  <a:rPr lang="ru-RU" altLang="ru-RU">
                    <a:solidFill>
                      <a:srgbClr val="000000"/>
                    </a:solidFill>
                    <a:latin typeface="Meiryo UI" panose="020B0604030504040204" pitchFamily="34" charset="-128"/>
                    <a:ea typeface="Arial Unicode MS" panose="020B0604020202020204" pitchFamily="34" charset="-128"/>
                    <a:cs typeface="Times New Roman" panose="02020603050405020304" pitchFamily="18" charset="0"/>
                  </a:rPr>
                  <a:t>индуктивная скорость всасывания воздуха</a:t>
                </a:r>
              </a:p>
              <a:p>
                <a:pPr eaLnBrk="0" hangingPunct="0">
                  <a:buFontTx/>
                  <a:buChar char="-"/>
                </a:pPr>
                <a:r>
                  <a:rPr lang="ru-RU" altLang="ru-RU">
                    <a:solidFill>
                      <a:srgbClr val="000000"/>
                    </a:solidFill>
                    <a:latin typeface="Meiryo UI" panose="020B0604030504040204" pitchFamily="34" charset="-128"/>
                    <a:ea typeface="Arial Unicode MS" panose="020B0604020202020204" pitchFamily="34" charset="-128"/>
                    <a:cs typeface="Times New Roman" panose="02020603050405020304" pitchFamily="18" charset="0"/>
                  </a:rPr>
                  <a:t>площадь вращения винта</a:t>
                </a:r>
              </a:p>
              <a:p>
                <a:pPr eaLnBrk="0" hangingPunct="0">
                  <a:buFontTx/>
                  <a:buChar char="-"/>
                </a:pPr>
                <a:r>
                  <a:rPr lang="ru-RU" altLang="ru-RU">
                    <a:solidFill>
                      <a:srgbClr val="000000"/>
                    </a:solidFill>
                    <a:latin typeface="Meiryo UI" panose="020B0604030504040204" pitchFamily="34" charset="-128"/>
                    <a:ea typeface="Arial Unicode MS" panose="020B0604020202020204" pitchFamily="34" charset="-128"/>
                    <a:cs typeface="Times New Roman" panose="02020603050405020304" pitchFamily="18" charset="0"/>
                  </a:rPr>
                  <a:t>радиус лопастей винтов</a:t>
                </a:r>
              </a:p>
              <a:p>
                <a:pPr eaLnBrk="0" hangingPunct="0">
                  <a:buFontTx/>
                  <a:buChar char="-"/>
                </a:pPr>
                <a:r>
                  <a:rPr lang="ru-RU" altLang="ru-RU">
                    <a:solidFill>
                      <a:srgbClr val="000000"/>
                    </a:solidFill>
                    <a:latin typeface="Meiryo UI" panose="020B0604030504040204" pitchFamily="34" charset="-128"/>
                    <a:ea typeface="Arial Unicode MS" panose="020B0604020202020204" pitchFamily="34" charset="-128"/>
                    <a:cs typeface="Times New Roman" panose="02020603050405020304" pitchFamily="18" charset="0"/>
                  </a:rPr>
                  <a:t>масса воздуха, проходящего через винты</a:t>
                </a:r>
              </a:p>
            </p:txBody>
          </p:sp>
          <p:sp>
            <p:nvSpPr>
              <p:cNvPr id="81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27" y="2301519"/>
                <a:ext cx="516446" cy="1563698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p:grpSp>
      </p:grpSp>
      <p:grpSp>
        <p:nvGrpSpPr>
          <p:cNvPr id="2070" name="Group 2069"/>
          <p:cNvGrpSpPr>
            <a:grpSpLocks/>
          </p:cNvGrpSpPr>
          <p:nvPr/>
        </p:nvGrpSpPr>
        <p:grpSpPr bwMode="auto">
          <a:xfrm>
            <a:off x="6335713" y="1355725"/>
            <a:ext cx="1355725" cy="369888"/>
            <a:chOff x="6335578" y="1355824"/>
            <a:chExt cx="1355691" cy="369332"/>
          </a:xfrm>
        </p:grpSpPr>
        <p:sp>
          <p:nvSpPr>
            <p:cNvPr id="78" name="Rectangle 77"/>
            <p:cNvSpPr/>
            <p:nvPr/>
          </p:nvSpPr>
          <p:spPr>
            <a:xfrm>
              <a:off x="6335578" y="1370091"/>
              <a:ext cx="1235044" cy="33921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2067" name="Rectangle 206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5578" y="1355824"/>
              <a:ext cx="1355691" cy="369332"/>
            </a:xfrm>
            <a:prstGeom prst="rect">
              <a:avLst/>
            </a:prstGeom>
            <a:blipFill rotWithShape="1">
              <a:blip r:embed="rId16"/>
              <a:stretch>
                <a:fillRect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2071" name="Group 2070"/>
          <p:cNvGrpSpPr>
            <a:grpSpLocks/>
          </p:cNvGrpSpPr>
          <p:nvPr/>
        </p:nvGrpSpPr>
        <p:grpSpPr bwMode="auto">
          <a:xfrm>
            <a:off x="6335713" y="1738313"/>
            <a:ext cx="5122862" cy="657225"/>
            <a:chOff x="6335578" y="1738424"/>
            <a:chExt cx="5122998" cy="657744"/>
          </a:xfrm>
        </p:grpSpPr>
        <p:sp>
          <p:nvSpPr>
            <p:cNvPr id="77" name="Rectangle 76"/>
            <p:cNvSpPr/>
            <p:nvPr/>
          </p:nvSpPr>
          <p:spPr>
            <a:xfrm>
              <a:off x="6335578" y="1746367"/>
              <a:ext cx="5122998" cy="64185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dirty="0">
                  <a:solidFill>
                    <a:schemeClr val="tx1"/>
                  </a:solidFill>
                </a:rPr>
                <a:t>               - объём погруженной части, при плавании</a:t>
              </a:r>
            </a:p>
          </p:txBody>
        </p:sp>
        <p:sp>
          <p:nvSpPr>
            <p:cNvPr id="2069" name="Rectangle 2068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335578" y="1738424"/>
              <a:ext cx="2465522" cy="657744"/>
            </a:xfrm>
            <a:prstGeom prst="rect">
              <a:avLst/>
            </a:prstGeom>
            <a:blipFill rotWithShape="1">
              <a:blip r:embed="rId17"/>
              <a:stretch>
                <a:fillRect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330200" y="6119813"/>
            <a:ext cx="1401763" cy="376237"/>
            <a:chOff x="330724" y="6120018"/>
            <a:chExt cx="1401217" cy="375564"/>
          </a:xfrm>
        </p:grpSpPr>
        <p:sp>
          <p:nvSpPr>
            <p:cNvPr id="46" name="Rectangle 45"/>
            <p:cNvSpPr/>
            <p:nvPr/>
          </p:nvSpPr>
          <p:spPr>
            <a:xfrm>
              <a:off x="379918" y="6120018"/>
              <a:ext cx="1332981" cy="37556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34" name="Rectangle 33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30724" y="6124082"/>
              <a:ext cx="1401217" cy="369332"/>
            </a:xfrm>
            <a:prstGeom prst="rect">
              <a:avLst/>
            </a:prstGeom>
            <a:blipFill rotWithShape="1">
              <a:blip r:embed="rId18"/>
              <a:stretch>
                <a:fillRect t="-118333" r="-36087" b="-180000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330200" y="1370013"/>
            <a:ext cx="2252663" cy="414337"/>
            <a:chOff x="330724" y="1369288"/>
            <a:chExt cx="2251707" cy="414478"/>
          </a:xfrm>
        </p:grpSpPr>
        <p:sp>
          <p:nvSpPr>
            <p:cNvPr id="42" name="Rectangle 41"/>
            <p:cNvSpPr/>
            <p:nvPr/>
          </p:nvSpPr>
          <p:spPr>
            <a:xfrm>
              <a:off x="379916" y="1369288"/>
              <a:ext cx="2132695" cy="41447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0" name="Rectangle 39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30724" y="1389762"/>
              <a:ext cx="2251707" cy="369332"/>
            </a:xfrm>
            <a:prstGeom prst="rect">
              <a:avLst/>
            </a:prstGeom>
            <a:blipFill rotWithShape="1">
              <a:blip r:embed="rId19"/>
              <a:stretch>
                <a:fillRect b="-11475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58" name="Group 57"/>
          <p:cNvGrpSpPr>
            <a:grpSpLocks/>
          </p:cNvGrpSpPr>
          <p:nvPr/>
        </p:nvGrpSpPr>
        <p:grpSpPr bwMode="auto">
          <a:xfrm>
            <a:off x="330200" y="4360863"/>
            <a:ext cx="4705350" cy="436562"/>
            <a:chOff x="330724" y="4360231"/>
            <a:chExt cx="4704493" cy="437209"/>
          </a:xfrm>
        </p:grpSpPr>
        <p:sp>
          <p:nvSpPr>
            <p:cNvPr id="44" name="Rectangle 43"/>
            <p:cNvSpPr/>
            <p:nvPr/>
          </p:nvSpPr>
          <p:spPr>
            <a:xfrm>
              <a:off x="379928" y="4382489"/>
              <a:ext cx="4464824" cy="41495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41" name="Rectangle 40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30724" y="4360231"/>
              <a:ext cx="4704493" cy="369332"/>
            </a:xfrm>
            <a:prstGeom prst="rect">
              <a:avLst/>
            </a:prstGeom>
            <a:blipFill rotWithShape="1">
              <a:blip r:embed="rId20"/>
              <a:stretch>
                <a:fillRect b="-4918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330200" y="1847850"/>
            <a:ext cx="1392238" cy="417513"/>
            <a:chOff x="330724" y="1847067"/>
            <a:chExt cx="1391730" cy="418698"/>
          </a:xfrm>
        </p:grpSpPr>
        <p:sp>
          <p:nvSpPr>
            <p:cNvPr id="43" name="Rectangle 42"/>
            <p:cNvSpPr/>
            <p:nvPr/>
          </p:nvSpPr>
          <p:spPr>
            <a:xfrm>
              <a:off x="379919" y="1851844"/>
              <a:ext cx="1342535" cy="413921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0" name="Rectangle 49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30724" y="1847067"/>
              <a:ext cx="1370567" cy="373051"/>
            </a:xfrm>
            <a:prstGeom prst="rect">
              <a:avLst/>
            </a:prstGeom>
            <a:blipFill rotWithShape="1">
              <a:blip r:embed="rId21"/>
              <a:stretch>
                <a:fillRect b="-1639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330200" y="4865688"/>
            <a:ext cx="2687638" cy="423862"/>
            <a:chOff x="330724" y="4864961"/>
            <a:chExt cx="2687315" cy="424733"/>
          </a:xfrm>
        </p:grpSpPr>
        <p:sp>
          <p:nvSpPr>
            <p:cNvPr id="45" name="Rectangle 44"/>
            <p:cNvSpPr/>
            <p:nvPr/>
          </p:nvSpPr>
          <p:spPr>
            <a:xfrm>
              <a:off x="379931" y="4864961"/>
              <a:ext cx="2638108" cy="415188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2" name="Rectangle 51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30724" y="4900998"/>
              <a:ext cx="2651367" cy="388696"/>
            </a:xfrm>
            <a:prstGeom prst="rect">
              <a:avLst/>
            </a:prstGeom>
            <a:blipFill rotWithShape="1">
              <a:blip r:embed="rId22"/>
              <a:stretch>
                <a:fillRect t="-6250" r="-1609" b="-20313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330200" y="3892550"/>
            <a:ext cx="3554413" cy="422275"/>
            <a:chOff x="330724" y="3893087"/>
            <a:chExt cx="3554464" cy="422354"/>
          </a:xfrm>
        </p:grpSpPr>
        <p:sp>
          <p:nvSpPr>
            <p:cNvPr id="103" name="Rectangle 102"/>
            <p:cNvSpPr/>
            <p:nvPr/>
          </p:nvSpPr>
          <p:spPr>
            <a:xfrm>
              <a:off x="379938" y="3901026"/>
              <a:ext cx="3505250" cy="41441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/>
            </a:p>
          </p:txBody>
        </p:sp>
        <p:sp>
          <p:nvSpPr>
            <p:cNvPr id="51" name="Rectangle 50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330724" y="3893087"/>
              <a:ext cx="3484672" cy="388696"/>
            </a:xfrm>
            <a:prstGeom prst="rect">
              <a:avLst/>
            </a:prstGeom>
            <a:blipFill rotWithShape="1">
              <a:blip r:embed="rId23"/>
              <a:stretch>
                <a:fillRect t="-6349" r="-874" b="-22222"/>
              </a:stretch>
            </a:blipFill>
          </p:spPr>
          <p:txBody>
            <a:bodyPr/>
            <a:lstStyle/>
            <a:p>
              <a:r>
                <a:rPr lang="ru-RU">
                  <a:noFill/>
                </a:rPr>
                <a:t> </a:t>
              </a: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9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4" grpId="0" animBg="1"/>
      <p:bldP spid="15" grpId="0" animBg="1"/>
      <p:bldP spid="39" grpId="0" animBg="1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2295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2297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9188"/>
            <a:ext cx="121920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381" y="2387600"/>
            <a:ext cx="12192000" cy="1955800"/>
          </a:xfrm>
          <a:prstGeom prst="rect">
            <a:avLst/>
          </a:prstGeom>
          <a:gradFill>
            <a:gsLst>
              <a:gs pos="100000">
                <a:schemeClr val="bg1">
                  <a:alpha val="32000"/>
                </a:schemeClr>
              </a:gs>
              <a:gs pos="29000">
                <a:schemeClr val="accent1">
                  <a:lumMod val="5000"/>
                  <a:lumOff val="95000"/>
                  <a:alpha val="47000"/>
                </a:schemeClr>
              </a:gs>
              <a:gs pos="0">
                <a:srgbClr val="D7E7F4">
                  <a:alpha val="0"/>
                </a:srgbClr>
              </a:gs>
              <a:gs pos="66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2641600"/>
            <a:ext cx="121031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3319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8" name="Rectangle 14"/>
          <p:cNvSpPr/>
          <p:nvPr/>
        </p:nvSpPr>
        <p:spPr>
          <a:xfrm>
            <a:off x="166688" y="1108075"/>
            <a:ext cx="11858625" cy="5583238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026" name="Picture 2" descr="https://pp.vk.me/c627530/v627530774/50de1/ds5d-Bv0tK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38613" y="1212850"/>
            <a:ext cx="3892550" cy="209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p.vk.me/c627631/v627631774/4359c/I3GAC7vgXh8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3150" y="3392488"/>
            <a:ext cx="5780088" cy="319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p.vk.me/c627530/v627530774/50dd7/kIj7jfLiGx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463" y="1212850"/>
            <a:ext cx="3771900" cy="209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pp.vk.me/c627530/v627530774/50deb/uwQ3GGpe-iU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1938" y="3402013"/>
            <a:ext cx="5784850" cy="3184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pp.vk.me/c627530/v627530774/50df5/ureNOLjPdOc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147050" y="1212850"/>
            <a:ext cx="3786188" cy="209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5" y="-234950"/>
            <a:ext cx="9874250" cy="195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38188" y="87313"/>
            <a:ext cx="10729912" cy="1360487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1433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-19050"/>
            <a:ext cx="105314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81" r="50034" b="49966"/>
          <a:stretch>
            <a:fillRect/>
          </a:stretch>
        </p:blipFill>
        <p:spPr bwMode="auto">
          <a:xfrm>
            <a:off x="4763" y="9525"/>
            <a:ext cx="121967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37000" y="1549400"/>
            <a:ext cx="8078788" cy="51308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026" name="Picture 2" descr="https://cs7062.vk.me/c629215/v629215115/42dc1/fBrE0t2z2-w.jpg"/>
          <p:cNvPicPr>
            <a:picLocks noChangeAspect="1" noChangeArrowheads="1"/>
          </p:cNvPicPr>
          <p:nvPr/>
        </p:nvPicPr>
        <p:blipFill rotWithShape="1">
          <a:blip r:embed="rId4"/>
          <a:srcRect l="23113" t="20486" r="28281" b="25625"/>
          <a:stretch/>
        </p:blipFill>
        <p:spPr bwMode="auto">
          <a:xfrm>
            <a:off x="4060825" y="1666875"/>
            <a:ext cx="3856038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s7062.vk.me/c629215/v629215115/42dcb/2Z_quLYIlcM.jpg"/>
          <p:cNvPicPr>
            <a:picLocks noChangeAspect="1" noChangeArrowheads="1"/>
          </p:cNvPicPr>
          <p:nvPr/>
        </p:nvPicPr>
        <p:blipFill rotWithShape="1">
          <a:blip r:embed="rId5"/>
          <a:srcRect l="23131" t="20347" r="28042" b="25764"/>
          <a:stretch/>
        </p:blipFill>
        <p:spPr bwMode="auto">
          <a:xfrm>
            <a:off x="8043863" y="1666875"/>
            <a:ext cx="3848100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s7062.vk.me/c629215/v629215115/42ddf/7E-5YDKMX-g.jpg"/>
          <p:cNvPicPr>
            <a:picLocks noChangeAspect="1" noChangeArrowheads="1"/>
          </p:cNvPicPr>
          <p:nvPr/>
        </p:nvPicPr>
        <p:blipFill rotWithShape="1">
          <a:blip r:embed="rId6"/>
          <a:srcRect l="24211" t="19851" r="22873" b="21277"/>
          <a:stretch/>
        </p:blipFill>
        <p:spPr bwMode="auto">
          <a:xfrm>
            <a:off x="4060825" y="4151313"/>
            <a:ext cx="3851275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s7062.vk.me/c629215/v629215115/42de9/wbdlQoVIgpw.jpg"/>
          <p:cNvPicPr>
            <a:picLocks noChangeAspect="1" noChangeArrowheads="1"/>
          </p:cNvPicPr>
          <p:nvPr/>
        </p:nvPicPr>
        <p:blipFill rotWithShape="1">
          <a:blip r:embed="rId7"/>
          <a:srcRect l="25595" t="20110" r="24606" b="24592"/>
          <a:stretch/>
        </p:blipFill>
        <p:spPr bwMode="auto">
          <a:xfrm>
            <a:off x="8040688" y="4156075"/>
            <a:ext cx="3851275" cy="2405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71438"/>
            <a:ext cx="11912600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203537" y="1549400"/>
            <a:ext cx="3606121" cy="5130792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32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Основные инструменты, используемые при моделировании корпуса: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sketch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construct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extrude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revolve</a:t>
            </a:r>
          </a:p>
          <a:p>
            <a:pPr marL="285750" indent="-285750"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GB" dirty="0">
              <a:pattFill prst="pct60">
                <a:fgClr>
                  <a:schemeClr val="lt1"/>
                </a:fgClr>
                <a:bgClr>
                  <a:schemeClr val="bg1"/>
                </a:bgClr>
              </a:patt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285750" indent="-285750"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dirty="0">
              <a:pattFill prst="pct60">
                <a:fgClr>
                  <a:schemeClr val="lt1"/>
                </a:fgClr>
                <a:bgClr>
                  <a:schemeClr val="bg1"/>
                </a:bgClr>
              </a:patt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15376" name="AutoShape 2" descr="http://www.fyqyfz.com/data/uploads/28/379759-gears-details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5377" name="AutoShape 4" descr="http://www.fyqyfz.com/data/uploads/28/379759-gears-details.jpg"/>
          <p:cNvSpPr>
            <a:spLocks noChangeAspect="1" noChangeArrowheads="1"/>
          </p:cNvSpPr>
          <p:nvPr/>
        </p:nvSpPr>
        <p:spPr bwMode="auto">
          <a:xfrm>
            <a:off x="307975" y="7938"/>
            <a:ext cx="13655675" cy="136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  <p:sp>
        <p:nvSpPr>
          <p:cNvPr id="15378" name="AutoShape 6" descr="http://www.fyqyfz.com/data/uploads/28/379759-gears-details.jpg"/>
          <p:cNvSpPr>
            <a:spLocks noChangeAspect="1" noChangeArrowheads="1"/>
          </p:cNvSpPr>
          <p:nvPr/>
        </p:nvSpPr>
        <p:spPr bwMode="auto">
          <a:xfrm>
            <a:off x="307975" y="7938"/>
            <a:ext cx="6046788" cy="604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ru-RU" altLang="ru-RU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34" r="50034" b="14252"/>
          <a:stretch>
            <a:fillRect/>
          </a:stretch>
        </p:blipFill>
        <p:spPr bwMode="auto">
          <a:xfrm>
            <a:off x="4763" y="-11113"/>
            <a:ext cx="12196762" cy="686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0" name="Rectangle 19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1" name="Rectangle 20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2" name="Rectangle 21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4" name="Rectangle 23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937000" y="1549400"/>
            <a:ext cx="8059738" cy="51308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46" name="Picture 8" descr="https://cs7062.vk.me/c629215/v629215115/42df3/qyueROHHTtk.jpg"/>
          <p:cNvPicPr>
            <a:picLocks noChangeAspect="1" noChangeArrowheads="1"/>
          </p:cNvPicPr>
          <p:nvPr/>
        </p:nvPicPr>
        <p:blipFill rotWithShape="1">
          <a:blip r:embed="rId3"/>
          <a:srcRect l="27649" t="28868" r="28868" b="27648"/>
          <a:stretch/>
        </p:blipFill>
        <p:spPr bwMode="auto">
          <a:xfrm>
            <a:off x="4062413" y="1666875"/>
            <a:ext cx="3849687" cy="241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https://cs7062.vk.me/c629215/v629215115/42e07/BUQabVGQqyQ.jpg"/>
          <p:cNvPicPr>
            <a:picLocks noChangeAspect="1" noChangeArrowheads="1"/>
          </p:cNvPicPr>
          <p:nvPr/>
        </p:nvPicPr>
        <p:blipFill rotWithShape="1">
          <a:blip r:embed="rId4"/>
          <a:srcRect l="27506" t="28949" r="28949" b="27506"/>
          <a:stretch/>
        </p:blipFill>
        <p:spPr bwMode="auto">
          <a:xfrm>
            <a:off x="8051800" y="1677988"/>
            <a:ext cx="3840163" cy="239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s://cs7062.vk.me/c629215/v629215115/42e1b/SMHu2RNIOx0.jpg"/>
          <p:cNvPicPr>
            <a:picLocks noChangeAspect="1" noChangeArrowheads="1"/>
          </p:cNvPicPr>
          <p:nvPr/>
        </p:nvPicPr>
        <p:blipFill rotWithShape="1">
          <a:blip r:embed="rId5"/>
          <a:srcRect l="27768" t="28984" r="28984" b="27768"/>
          <a:stretch/>
        </p:blipFill>
        <p:spPr bwMode="auto">
          <a:xfrm>
            <a:off x="4060825" y="4148138"/>
            <a:ext cx="3851275" cy="240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s://cs7062.vk.me/c629215/v629215115/42e25/l3EOHd2NW7I.jpg"/>
          <p:cNvPicPr>
            <a:picLocks noChangeAspect="1" noChangeArrowheads="1"/>
          </p:cNvPicPr>
          <p:nvPr/>
        </p:nvPicPr>
        <p:blipFill rotWithShape="1">
          <a:blip r:embed="rId6"/>
          <a:srcRect l="27570" t="29088" r="29088" b="27570"/>
          <a:stretch/>
        </p:blipFill>
        <p:spPr bwMode="auto">
          <a:xfrm>
            <a:off x="8037513" y="4144963"/>
            <a:ext cx="3854450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203537" y="1549400"/>
            <a:ext cx="3606121" cy="5130792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Основные инструменты, используемые при моделировании движетеля колесо-винт: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sketch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construct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extrude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revolve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sculpting mode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285750" indent="-285750"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dirty="0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031" name="Picture 10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" y="133350"/>
            <a:ext cx="11860213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9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6" t="50034" r="104" b="14252"/>
          <a:stretch>
            <a:fillRect/>
          </a:stretch>
        </p:blipFill>
        <p:spPr bwMode="auto">
          <a:xfrm>
            <a:off x="-9525" y="-14288"/>
            <a:ext cx="1221105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Rectangle 3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63500"/>
            <a:ext cx="11799888" cy="150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937000" y="1549400"/>
            <a:ext cx="8059738" cy="51308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3537" y="1549400"/>
            <a:ext cx="3606121" cy="5130792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Основные инструменты, используемые при моделировании креплений и сборке модели: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sketch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extrude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create joint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make an object</a:t>
            </a:r>
            <a:endParaRPr lang="en-GB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285750" indent="-285750"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ru-RU" dirty="0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0" name="Picture 10" descr="https://cs7062.vk.me/c629215/v629215115/42e2f/VBMbwbwdJbE.jpg"/>
          <p:cNvPicPr>
            <a:picLocks noChangeAspect="1" noChangeArrowheads="1"/>
          </p:cNvPicPr>
          <p:nvPr/>
        </p:nvPicPr>
        <p:blipFill rotWithShape="1">
          <a:blip r:embed="rId4"/>
          <a:srcRect l="21736" t="8959" r="13358" b="18987"/>
          <a:stretch/>
        </p:blipFill>
        <p:spPr bwMode="auto">
          <a:xfrm>
            <a:off x="4059238" y="1662113"/>
            <a:ext cx="3848100" cy="241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cs7062.vk.me/c629215/v629215115/42e39/e8a5rZ1X7vY.jpg"/>
          <p:cNvPicPr>
            <a:picLocks noChangeAspect="1" noChangeArrowheads="1"/>
          </p:cNvPicPr>
          <p:nvPr/>
        </p:nvPicPr>
        <p:blipFill rotWithShape="1">
          <a:blip r:embed="rId5"/>
          <a:srcRect l="18713" t="13081" r="18350" b="17231"/>
          <a:stretch/>
        </p:blipFill>
        <p:spPr bwMode="auto">
          <a:xfrm>
            <a:off x="8050213" y="1671638"/>
            <a:ext cx="3857625" cy="240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cs7062.vk.me/c629215/v629215115/42e4d/0af-9PYuTrE.jpg"/>
          <p:cNvPicPr>
            <a:picLocks noChangeAspect="1" noChangeArrowheads="1"/>
          </p:cNvPicPr>
          <p:nvPr/>
        </p:nvPicPr>
        <p:blipFill rotWithShape="1">
          <a:blip r:embed="rId6"/>
          <a:srcRect l="18418" t="14996" r="17685" b="14111"/>
          <a:stretch/>
        </p:blipFill>
        <p:spPr bwMode="auto">
          <a:xfrm>
            <a:off x="4054475" y="4159250"/>
            <a:ext cx="3852863" cy="2406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https://cs7062.vk.me/c629215/v629215115/42e75/FT_9dnQgrPc.jpg"/>
          <p:cNvPicPr>
            <a:picLocks noChangeAspect="1" noChangeArrowheads="1"/>
          </p:cNvPicPr>
          <p:nvPr/>
        </p:nvPicPr>
        <p:blipFill rotWithShape="1">
          <a:blip r:embed="rId7"/>
          <a:srcRect l="18957" t="14721" r="17025" b="12593"/>
          <a:stretch/>
        </p:blipFill>
        <p:spPr bwMode="auto">
          <a:xfrm>
            <a:off x="8045450" y="4159250"/>
            <a:ext cx="3854450" cy="2417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5900738" y="2124075"/>
            <a:ext cx="5688012" cy="4530725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5995988" y="2205038"/>
            <a:ext cx="5508625" cy="4357687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3887788" y="2124075"/>
            <a:ext cx="1889125" cy="4530725"/>
          </a:xfrm>
          <a:prstGeom prst="rect">
            <a:avLst/>
          </a:pr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Rectangle 3"/>
          <p:cNvSpPr/>
          <p:nvPr/>
        </p:nvSpPr>
        <p:spPr>
          <a:xfrm>
            <a:off x="611188" y="161925"/>
            <a:ext cx="10969625" cy="1827213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147638"/>
            <a:ext cx="10848975" cy="185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83038" y="2205038"/>
            <a:ext cx="1690687" cy="435768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=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м 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₁ </a:t>
            </a: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=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0,98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м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l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= 4 м</a:t>
            </a:r>
            <a:endParaRPr lang="en-US" sz="2000" spc="-15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V₁ = 41 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м</a:t>
            </a: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/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с</a:t>
            </a:r>
            <a:endParaRPr lang="en-US" sz="2000" spc="-15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V₂ = 3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м</a:t>
            </a: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/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с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 = 3874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кг</a:t>
            </a:r>
            <a:endParaRPr lang="en-US" sz="2000" spc="-15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V = 21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м³</a:t>
            </a:r>
            <a:endParaRPr lang="en-US" sz="2000" spc="-15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V’= 7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,</a:t>
            </a: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126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м³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R₂ = 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1,</a:t>
            </a:r>
            <a:r>
              <a:rPr 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2 </a:t>
            </a:r>
            <a:r>
              <a:rPr lang="ru-RU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м</a:t>
            </a:r>
            <a:endParaRPr lang="en-US" sz="2000" spc="-15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096000" y="2328863"/>
            <a:ext cx="5316538" cy="4064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внешний радиус корпуса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096000" y="2797175"/>
            <a:ext cx="5316538" cy="4064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внутренний радиус корпуса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096000" y="3265488"/>
            <a:ext cx="5316538" cy="4064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длина цилиндрической части корпуса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096000" y="3732213"/>
            <a:ext cx="5316538" cy="4064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индуктивная скорость всасывания воздуха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096000" y="5605463"/>
            <a:ext cx="5316538" cy="4064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объём бака со сжатым воздухом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6096000" y="5137150"/>
            <a:ext cx="5316538" cy="4064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общий объем модели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096000" y="4668838"/>
            <a:ext cx="5316538" cy="4064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общая масса модели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6096000" y="4200525"/>
            <a:ext cx="5316538" cy="4064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индуктивная скорость всасывания воды</a:t>
            </a:r>
          </a:p>
        </p:txBody>
      </p:sp>
      <p:sp>
        <p:nvSpPr>
          <p:cNvPr id="5" name="Right Brace 4"/>
          <p:cNvSpPr/>
          <p:nvPr/>
        </p:nvSpPr>
        <p:spPr>
          <a:xfrm flipH="1">
            <a:off x="3570288" y="2065338"/>
            <a:ext cx="334962" cy="4670425"/>
          </a:xfrm>
          <a:prstGeom prst="rightBrace">
            <a:avLst>
              <a:gd name="adj1" fmla="val 42169"/>
              <a:gd name="adj2" fmla="val 50000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4029075"/>
            <a:ext cx="28035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Прямоугольник 18"/>
          <p:cNvSpPr/>
          <p:nvPr/>
        </p:nvSpPr>
        <p:spPr>
          <a:xfrm>
            <a:off x="6096000" y="6061075"/>
            <a:ext cx="5316538" cy="406400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 радиус несущего винта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" grpId="0" animBg="1"/>
      <p:bldP spid="4" grpId="0" animBg="1"/>
      <p:bldP spid="2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5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Rectangle 3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9463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8963" y="-341313"/>
            <a:ext cx="7038976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8"/>
          <p:cNvSpPr/>
          <p:nvPr/>
        </p:nvSpPr>
        <p:spPr>
          <a:xfrm>
            <a:off x="188933" y="2016125"/>
            <a:ext cx="11814134" cy="466670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создан прототип универсального транспортного средства и его 3D-модель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освоена работа в программе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Autodesk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ru-RU" sz="3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Fusion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360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изучен принцип работы различных транспортных средств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создание реальной модели возможно при наличии аккумулятора, обеспечивающего ее длительную работу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перспектива – печать модели на 3</a:t>
            </a: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D-</a:t>
            </a:r>
            <a:r>
              <a:rPr lang="ru-RU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принтере</a:t>
            </a:r>
            <a:r>
              <a:rPr lang="ru-RU" sz="3600" dirty="0">
                <a:pattFill prst="pct60">
                  <a:fgClr>
                    <a:schemeClr val="lt1"/>
                  </a:fgClr>
                  <a:bgClr>
                    <a:schemeClr val="bg1"/>
                  </a:bgClr>
                </a:pattFill>
                <a:latin typeface="Segoe UI Light" panose="020B0502040204020203" pitchFamily="34" charset="0"/>
                <a:ea typeface="Meiryo UI" panose="020B0604030504040204" pitchFamily="34" charset="-128"/>
                <a:cs typeface="Meiryo UI" panose="020B0604030504040204" pitchFamily="34" charset="-128"/>
              </a:rPr>
              <a:t>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Rectangle 3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20487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1450" y="1838325"/>
            <a:ext cx="2847975" cy="485775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3124200" y="1838325"/>
            <a:ext cx="8886825" cy="4862513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3228975" y="3868738"/>
            <a:ext cx="8678863" cy="271621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Алюминиевые сплавы.- В кн.: Авиация: Энциклопедия / Гл. ред. Г. П. Свищев;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М.: Научное издательство «Большая российская эциклопедия»: Центральный аэрогидродинамический институт им. Н. Е. Жуковского, 1994. — 736 c.: ил. ISBN 5-85270-086-X;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Принцип полета вертолета.-В кн.: Элементарная теория вертолета/ А. М. Загордан;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http://autotesla.ru/auto-tesla/akkumulyatory-tesla/akkumulyator-tesla-model-s-chto-vnutri-razbiraem.html;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ru-RU" sz="175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http://sdisle.com/battery/power.html.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28975" y="1955800"/>
            <a:ext cx="8678863" cy="18288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Conversions of density units;</a:t>
            </a:r>
            <a:endParaRPr lang="ru-RU" sz="17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Air density and density altitude calculations;</a:t>
            </a:r>
            <a:endParaRPr lang="ru-RU" sz="17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Reference manual for air density, density altitude, and grains of water;</a:t>
            </a:r>
            <a:endParaRPr lang="ru-RU" sz="17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Air density, density altitude, grains of water calculator by region;</a:t>
            </a:r>
            <a:endParaRPr lang="ru-RU" sz="17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GB" sz="1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A.Wilm</a:t>
            </a: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, </a:t>
            </a:r>
            <a:r>
              <a:rPr lang="en-GB" sz="1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Physikalisch-metallurgische</a:t>
            </a: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GB" sz="1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Untersuchungen</a:t>
            </a: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GB" sz="1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über</a:t>
            </a: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GB" sz="1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magnesiumhaltige</a:t>
            </a:r>
            <a:r>
              <a:rPr lang="ru-RU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</a:t>
            </a:r>
            <a:r>
              <a:rPr lang="en-GB" sz="1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Aluminiumlegierungen</a:t>
            </a: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. </a:t>
            </a:r>
            <a:r>
              <a:rPr lang="en-GB" sz="1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Metallurgie</a:t>
            </a:r>
            <a:r>
              <a:rPr lang="en-GB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, 1911, Bd. 8, N 7, 225-27.</a:t>
            </a:r>
            <a:endParaRPr lang="ru-RU" sz="1700" dirty="0">
              <a:solidFill>
                <a:schemeClr val="tx1">
                  <a:lumMod val="95000"/>
                  <a:lumOff val="5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3" y="33338"/>
            <a:ext cx="11898312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825" y="1682750"/>
            <a:ext cx="3438525" cy="312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9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Rectangle 11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3079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5" name="Picture 2" descr="http://ic.pics.livejournal.com/kot_de_azur/31835946/270972/270972_original.jpg"/>
          <p:cNvPicPr>
            <a:picLocks noChangeAspect="1" noChangeArrowheads="1"/>
          </p:cNvPicPr>
          <p:nvPr/>
        </p:nvPicPr>
        <p:blipFill rotWithShape="1">
          <a:blip r:embed="rId3"/>
          <a:srcRect l="60875" t="189" r="10787" b="-189"/>
          <a:stretch/>
        </p:blipFill>
        <p:spPr bwMode="auto">
          <a:xfrm>
            <a:off x="4467225" y="171450"/>
            <a:ext cx="2449513" cy="650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.rsvlts.com/wp-content/uploads/2014/11/3038944-slide-s-2-japanese-developer-proposes-insane-underwater-city.jpg"/>
          <p:cNvPicPr>
            <a:picLocks noChangeAspect="1" noChangeArrowheads="1"/>
          </p:cNvPicPr>
          <p:nvPr/>
        </p:nvPicPr>
        <p:blipFill rotWithShape="1">
          <a:blip r:embed="rId4"/>
          <a:srcRect l="3272" r="75606"/>
          <a:stretch/>
        </p:blipFill>
        <p:spPr bwMode="auto">
          <a:xfrm>
            <a:off x="9556750" y="171450"/>
            <a:ext cx="2443163" cy="6496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dn.shazoo.ru/34921_hueMwgd3gF_original_5.jpg"/>
          <p:cNvPicPr>
            <a:picLocks noChangeAspect="1" noChangeArrowheads="1"/>
          </p:cNvPicPr>
          <p:nvPr/>
        </p:nvPicPr>
        <p:blipFill rotWithShape="1">
          <a:blip r:embed="rId5"/>
          <a:srcRect l="11428" t="-358" r="67508" b="-1"/>
          <a:stretch/>
        </p:blipFill>
        <p:spPr bwMode="auto">
          <a:xfrm>
            <a:off x="7023100" y="147638"/>
            <a:ext cx="2427288" cy="651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5738" y="171450"/>
            <a:ext cx="3743325" cy="6496050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3085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4163"/>
            <a:ext cx="35179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04800" y="1414463"/>
            <a:ext cx="3517900" cy="512921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</a:t>
            </a: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На сегодняшний день многие научные центры располагаются в труднодоступных местах (к примеру, обсерватории и метеостанции высоко в горах, полярные станции на полюсах).</a:t>
            </a:r>
          </a:p>
          <a:p>
            <a:pPr fontAlgn="auto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      В будущем ученые освоят и более сложные ландшафты. К примеру, морское дно. 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0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5" name="Rectangle 4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Rectangle 5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4103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b="1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Rex Bold " panose="02000000000000000000" pitchFamily="50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1450" y="152400"/>
            <a:ext cx="2847975" cy="6543675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35" name="Rectangle 34"/>
          <p:cNvSpPr/>
          <p:nvPr/>
        </p:nvSpPr>
        <p:spPr>
          <a:xfrm>
            <a:off x="3124200" y="157163"/>
            <a:ext cx="8886825" cy="6543675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8" name="Rectangle 27"/>
          <p:cNvSpPr/>
          <p:nvPr/>
        </p:nvSpPr>
        <p:spPr>
          <a:xfrm>
            <a:off x="3227388" y="238125"/>
            <a:ext cx="8697912" cy="9620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Разработка концепции G.W.A.M. (Ground, water, air machine) и создание ее 3D-модели в программе Autodesk Fusion 360.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200400" y="1260475"/>
            <a:ext cx="8697913" cy="92392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3D-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модель транспортного средства.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200400" y="2273300"/>
            <a:ext cx="8697913" cy="129063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Различные транспортные средства - квадрокоптер, субмарина, электромобиль; принципы их работы: подъемная сила, сила тяги, сила Архимеда.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00400" y="3638550"/>
            <a:ext cx="8697913" cy="19224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Сбор информации о транспортных средствах и принципах их работы.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Создание концепции устройства, основанного на синтезе вышеупомянутых конструкций (квадрокоптер, субмарина, электромобиль).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Расчет основных параметров G.W.A.M.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Создание 3D-модели.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00400" y="5635625"/>
            <a:ext cx="8697913" cy="965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Сбор и анализ информации.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Моделирование.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38125"/>
            <a:ext cx="26574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1274763"/>
            <a:ext cx="2657475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2273300"/>
            <a:ext cx="26574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3638550"/>
            <a:ext cx="26574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5634038"/>
            <a:ext cx="265747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  <p:bldP spid="27" grpId="0" animBg="1"/>
      <p:bldP spid="35" grpId="0" animBg="1"/>
      <p:bldP spid="28" grpId="0" animBg="1"/>
      <p:bldP spid="29" grpId="0" animBg="1"/>
      <p:bldP spid="30" grpId="0" animBg="1"/>
      <p:bldP spid="31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digbox.ru/upload/iblock/73a/73a3aeddfe0e5c9834cd6e1290e6c9e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39181">
            <a:off x="-4763" y="11113"/>
            <a:ext cx="4200526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http://www.playcast.ru/uploads/2014/12/22/1121288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08626">
            <a:off x="7651750" y="334963"/>
            <a:ext cx="3860800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https://img-fotki.yandex.ru/get/15497/200418627.56/0_1175a3_a110472d_ori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3890963"/>
            <a:ext cx="4887912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4665663" y="582613"/>
            <a:ext cx="2100262" cy="684212"/>
          </a:xfrm>
          <a:prstGeom prst="rightArrow">
            <a:avLst>
              <a:gd name="adj1" fmla="val 70588"/>
              <a:gd name="adj2" fmla="val 1205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GROUND</a:t>
            </a:r>
            <a:endParaRPr lang="ru-RU" sz="2400" dirty="0">
              <a:solidFill>
                <a:schemeClr val="tx1"/>
              </a:solidFill>
              <a:cs typeface="Mongolian Baiti" panose="03000500000000000000" pitchFamily="66" charset="0"/>
            </a:endParaRPr>
          </a:p>
        </p:txBody>
      </p:sp>
      <p:sp>
        <p:nvSpPr>
          <p:cNvPr id="8" name="Right Arrow 7"/>
          <p:cNvSpPr/>
          <p:nvPr/>
        </p:nvSpPr>
        <p:spPr>
          <a:xfrm rot="6132027">
            <a:off x="9013825" y="3117850"/>
            <a:ext cx="2100263" cy="684213"/>
          </a:xfrm>
          <a:prstGeom prst="rightArrow">
            <a:avLst>
              <a:gd name="adj1" fmla="val 70588"/>
              <a:gd name="adj2" fmla="val 1205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WATER</a:t>
            </a:r>
            <a:endParaRPr lang="ru-RU" sz="2400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Right Arrow 8"/>
          <p:cNvSpPr/>
          <p:nvPr/>
        </p:nvSpPr>
        <p:spPr>
          <a:xfrm rot="12834286">
            <a:off x="1868488" y="4672013"/>
            <a:ext cx="2100262" cy="682625"/>
          </a:xfrm>
          <a:prstGeom prst="rightArrow">
            <a:avLst>
              <a:gd name="adj1" fmla="val 70588"/>
              <a:gd name="adj2" fmla="val 12058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dirty="0">
                <a:solidFill>
                  <a:schemeClr val="tx1"/>
                </a:solidFill>
                <a:latin typeface="Mongolian Baiti" panose="03000500000000000000" pitchFamily="66" charset="0"/>
                <a:cs typeface="Mongolian Baiti" panose="03000500000000000000" pitchFamily="66" charset="0"/>
              </a:rPr>
              <a:t>AIR</a:t>
            </a:r>
            <a:endParaRPr lang="ru-RU" sz="2400" dirty="0">
              <a:solidFill>
                <a:schemeClr val="tx1"/>
              </a:solidFill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501900"/>
            <a:ext cx="12192000" cy="1854200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82550" y="2571750"/>
            <a:ext cx="12026900" cy="1717675"/>
          </a:xfrm>
          <a:prstGeom prst="rect">
            <a:avLst/>
          </a:pr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8800" b="1" spc="-300" dirty="0">
              <a:ln>
                <a:solidFill>
                  <a:schemeClr val="tx1"/>
                </a:solidFill>
              </a:ln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63500" sx="98000" sy="98000" algn="ctr" rotWithShape="0">
                  <a:prstClr val="black">
                    <a:alpha val="42000"/>
                  </a:prstClr>
                </a:outerShdw>
              </a:effectLst>
              <a:latin typeface="Rex Bold " panose="02000000000000000000" pitchFamily="50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74613" y="2706688"/>
            <a:ext cx="12045950" cy="1444625"/>
            <a:chOff x="75240" y="2706143"/>
            <a:chExt cx="12045006" cy="1445714"/>
          </a:xfrm>
        </p:grpSpPr>
        <p:pic>
          <p:nvPicPr>
            <p:cNvPr id="5131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25" y="2706143"/>
              <a:ext cx="12041521" cy="144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2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0" y="2706143"/>
              <a:ext cx="12041521" cy="144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6151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451100"/>
            <a:ext cx="12192000" cy="1955800"/>
          </a:xfrm>
          <a:prstGeom prst="rect">
            <a:avLst/>
          </a:prstGeom>
          <a:gradFill>
            <a:gsLst>
              <a:gs pos="100000">
                <a:schemeClr val="bg1">
                  <a:alpha val="32000"/>
                </a:schemeClr>
              </a:gs>
              <a:gs pos="29000">
                <a:schemeClr val="accent1">
                  <a:lumMod val="5000"/>
                  <a:lumOff val="95000"/>
                  <a:alpha val="47000"/>
                </a:schemeClr>
              </a:gs>
              <a:gs pos="0">
                <a:srgbClr val="D7E7F4">
                  <a:alpha val="0"/>
                </a:srgbClr>
              </a:gs>
              <a:gs pos="66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6156" name="Group 1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575" y="2243138"/>
            <a:ext cx="13466763" cy="25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rved Left Arrow 76"/>
          <p:cNvSpPr/>
          <p:nvPr/>
        </p:nvSpPr>
        <p:spPr>
          <a:xfrm>
            <a:off x="8854900" y="2311855"/>
            <a:ext cx="298722" cy="703195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78" name="Right Arrow 77"/>
          <p:cNvSpPr/>
          <p:nvPr/>
        </p:nvSpPr>
        <p:spPr>
          <a:xfrm rot="5400000">
            <a:off x="8619334" y="2002041"/>
            <a:ext cx="547576" cy="19999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Curved Left Arrow 79"/>
          <p:cNvSpPr/>
          <p:nvPr/>
        </p:nvSpPr>
        <p:spPr>
          <a:xfrm>
            <a:off x="3387731" y="2209286"/>
            <a:ext cx="241050" cy="568056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Right Arrow 80"/>
          <p:cNvSpPr/>
          <p:nvPr/>
        </p:nvSpPr>
        <p:spPr>
          <a:xfrm rot="5400000">
            <a:off x="3068949" y="1794056"/>
            <a:ext cx="648831" cy="23987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Down Arrow 81"/>
          <p:cNvSpPr/>
          <p:nvPr/>
        </p:nvSpPr>
        <p:spPr>
          <a:xfrm>
            <a:off x="9611832" y="2305670"/>
            <a:ext cx="183615" cy="1378621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Down Arrow 82"/>
          <p:cNvSpPr/>
          <p:nvPr/>
        </p:nvSpPr>
        <p:spPr>
          <a:xfrm>
            <a:off x="9320038" y="2426326"/>
            <a:ext cx="318977" cy="146729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Down Arrow 83"/>
          <p:cNvSpPr/>
          <p:nvPr/>
        </p:nvSpPr>
        <p:spPr>
          <a:xfrm>
            <a:off x="3166014" y="2795112"/>
            <a:ext cx="176209" cy="119973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Down Arrow 84"/>
          <p:cNvSpPr/>
          <p:nvPr/>
        </p:nvSpPr>
        <p:spPr>
          <a:xfrm>
            <a:off x="3929693" y="3079813"/>
            <a:ext cx="166555" cy="100133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Down Arrow 85"/>
          <p:cNvSpPr/>
          <p:nvPr/>
        </p:nvSpPr>
        <p:spPr>
          <a:xfrm>
            <a:off x="2930885" y="2892055"/>
            <a:ext cx="230606" cy="127115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Curved Left Arrow 86"/>
          <p:cNvSpPr/>
          <p:nvPr/>
        </p:nvSpPr>
        <p:spPr>
          <a:xfrm rot="18343550">
            <a:off x="3947100" y="2217403"/>
            <a:ext cx="221457" cy="1022445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8" name="Curved Up Arrow 87"/>
          <p:cNvSpPr/>
          <p:nvPr/>
        </p:nvSpPr>
        <p:spPr>
          <a:xfrm rot="925024">
            <a:off x="3650173" y="2035550"/>
            <a:ext cx="727537" cy="259419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9" name="Down Arrow 88"/>
          <p:cNvSpPr/>
          <p:nvPr/>
        </p:nvSpPr>
        <p:spPr>
          <a:xfrm>
            <a:off x="8165804" y="1382234"/>
            <a:ext cx="318977" cy="150982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Down Arrow 89"/>
          <p:cNvSpPr/>
          <p:nvPr/>
        </p:nvSpPr>
        <p:spPr>
          <a:xfrm>
            <a:off x="8633636" y="1626781"/>
            <a:ext cx="318977" cy="146729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Down Arrow 90"/>
          <p:cNvSpPr/>
          <p:nvPr/>
        </p:nvSpPr>
        <p:spPr>
          <a:xfrm>
            <a:off x="7378994" y="1626781"/>
            <a:ext cx="318977" cy="146729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Curved Left Arrow 91"/>
          <p:cNvSpPr/>
          <p:nvPr/>
        </p:nvSpPr>
        <p:spPr>
          <a:xfrm>
            <a:off x="7538482" y="723014"/>
            <a:ext cx="382774" cy="903767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Curved Up Arrow 92"/>
          <p:cNvSpPr/>
          <p:nvPr/>
        </p:nvSpPr>
        <p:spPr>
          <a:xfrm flipH="1" flipV="1">
            <a:off x="7191081" y="2676621"/>
            <a:ext cx="1088621" cy="23851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4" name="Right Arrow 93"/>
          <p:cNvSpPr/>
          <p:nvPr/>
        </p:nvSpPr>
        <p:spPr>
          <a:xfrm rot="1249280">
            <a:off x="2664968" y="2216888"/>
            <a:ext cx="1353420" cy="2870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Right Arrow 94"/>
          <p:cNvSpPr/>
          <p:nvPr/>
        </p:nvSpPr>
        <p:spPr>
          <a:xfrm rot="1071090">
            <a:off x="2544895" y="1712920"/>
            <a:ext cx="1353420" cy="2870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Right Arrow 95"/>
          <p:cNvSpPr/>
          <p:nvPr/>
        </p:nvSpPr>
        <p:spPr>
          <a:xfrm rot="20330058">
            <a:off x="4402990" y="1740237"/>
            <a:ext cx="871870" cy="1997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Curved Up Arrow 96"/>
          <p:cNvSpPr/>
          <p:nvPr/>
        </p:nvSpPr>
        <p:spPr>
          <a:xfrm flipV="1">
            <a:off x="3259525" y="3414409"/>
            <a:ext cx="640924" cy="159539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8" name="Right Arrow 97"/>
          <p:cNvSpPr/>
          <p:nvPr/>
        </p:nvSpPr>
        <p:spPr>
          <a:xfrm rot="2842499">
            <a:off x="4228615" y="3355956"/>
            <a:ext cx="871870" cy="27644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Curved Up Arrow 98"/>
          <p:cNvSpPr/>
          <p:nvPr/>
        </p:nvSpPr>
        <p:spPr>
          <a:xfrm flipV="1">
            <a:off x="7697971" y="3286088"/>
            <a:ext cx="2246420" cy="297081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0" name="Right Arrow 99"/>
          <p:cNvSpPr/>
          <p:nvPr/>
        </p:nvSpPr>
        <p:spPr>
          <a:xfrm rot="5400000">
            <a:off x="7219506" y="308344"/>
            <a:ext cx="547576" cy="22859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Curved Up Arrow 100"/>
          <p:cNvSpPr/>
          <p:nvPr/>
        </p:nvSpPr>
        <p:spPr>
          <a:xfrm rot="324793">
            <a:off x="6424603" y="2549244"/>
            <a:ext cx="829338" cy="162933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2" name="Right Arrow 101"/>
          <p:cNvSpPr/>
          <p:nvPr/>
        </p:nvSpPr>
        <p:spPr>
          <a:xfrm rot="411209">
            <a:off x="5837096" y="2410013"/>
            <a:ext cx="679897" cy="30143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Curved Up Arrow 102"/>
          <p:cNvSpPr/>
          <p:nvPr/>
        </p:nvSpPr>
        <p:spPr>
          <a:xfrm rot="324793">
            <a:off x="2030690" y="3549974"/>
            <a:ext cx="677451" cy="141739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4" name="Right Arrow 103"/>
          <p:cNvSpPr/>
          <p:nvPr/>
        </p:nvSpPr>
        <p:spPr>
          <a:xfrm rot="411209">
            <a:off x="1618103" y="3445000"/>
            <a:ext cx="573660" cy="186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Right Arrow 104"/>
          <p:cNvSpPr/>
          <p:nvPr/>
        </p:nvSpPr>
        <p:spPr>
          <a:xfrm rot="1406883">
            <a:off x="1347480" y="1032537"/>
            <a:ext cx="1153644" cy="97888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Curved Up Arrow 105"/>
          <p:cNvSpPr/>
          <p:nvPr/>
        </p:nvSpPr>
        <p:spPr>
          <a:xfrm rot="324793">
            <a:off x="3960109" y="3659073"/>
            <a:ext cx="324928" cy="145135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7" name="Right Arrow 106"/>
          <p:cNvSpPr/>
          <p:nvPr/>
        </p:nvSpPr>
        <p:spPr>
          <a:xfrm rot="411209">
            <a:off x="3746819" y="3553518"/>
            <a:ext cx="275146" cy="1907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Curved Up Arrow 107"/>
          <p:cNvSpPr/>
          <p:nvPr/>
        </p:nvSpPr>
        <p:spPr>
          <a:xfrm rot="324793">
            <a:off x="3298894" y="3788378"/>
            <a:ext cx="607387" cy="137318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9" name="Right Arrow 108"/>
          <p:cNvSpPr/>
          <p:nvPr/>
        </p:nvSpPr>
        <p:spPr>
          <a:xfrm rot="411209">
            <a:off x="2820068" y="3677632"/>
            <a:ext cx="573660" cy="186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Curved Up Arrow 109"/>
          <p:cNvSpPr/>
          <p:nvPr/>
        </p:nvSpPr>
        <p:spPr>
          <a:xfrm rot="324793">
            <a:off x="6219466" y="3268560"/>
            <a:ext cx="324928" cy="145135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1" name="Right Arrow 110"/>
          <p:cNvSpPr/>
          <p:nvPr/>
        </p:nvSpPr>
        <p:spPr>
          <a:xfrm rot="411209">
            <a:off x="6043012" y="3178652"/>
            <a:ext cx="275146" cy="1907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Right Arrow 111"/>
          <p:cNvSpPr/>
          <p:nvPr/>
        </p:nvSpPr>
        <p:spPr>
          <a:xfrm rot="5400000">
            <a:off x="3111806" y="5338276"/>
            <a:ext cx="775098" cy="11192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Curved Left Arrow 112"/>
          <p:cNvSpPr/>
          <p:nvPr/>
        </p:nvSpPr>
        <p:spPr>
          <a:xfrm>
            <a:off x="7809610" y="4478968"/>
            <a:ext cx="382774" cy="903767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4" name="Right Arrow 113"/>
          <p:cNvSpPr/>
          <p:nvPr/>
        </p:nvSpPr>
        <p:spPr>
          <a:xfrm rot="5400000">
            <a:off x="7490634" y="4064298"/>
            <a:ext cx="547576" cy="22859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Curved Left Arrow 114"/>
          <p:cNvSpPr/>
          <p:nvPr/>
        </p:nvSpPr>
        <p:spPr>
          <a:xfrm>
            <a:off x="3452398" y="4789119"/>
            <a:ext cx="284021" cy="661264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 rot="5400000">
            <a:off x="3287283" y="4594481"/>
            <a:ext cx="400647" cy="16962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Right Arrow 116"/>
          <p:cNvSpPr/>
          <p:nvPr/>
        </p:nvSpPr>
        <p:spPr>
          <a:xfrm rot="5400000">
            <a:off x="7348442" y="5187347"/>
            <a:ext cx="1060558" cy="158663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Right Arrow 117"/>
          <p:cNvSpPr/>
          <p:nvPr/>
        </p:nvSpPr>
        <p:spPr>
          <a:xfrm rot="5400000">
            <a:off x="5298505" y="5230761"/>
            <a:ext cx="667193" cy="97114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9" name="Curved Left Arrow 118"/>
          <p:cNvSpPr/>
          <p:nvPr/>
        </p:nvSpPr>
        <p:spPr>
          <a:xfrm>
            <a:off x="5602226" y="4879616"/>
            <a:ext cx="219314" cy="503119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0" name="Right Arrow 119"/>
          <p:cNvSpPr/>
          <p:nvPr/>
        </p:nvSpPr>
        <p:spPr>
          <a:xfrm rot="5400000">
            <a:off x="5449810" y="4766219"/>
            <a:ext cx="304832" cy="13097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Down Arrow 120"/>
          <p:cNvSpPr/>
          <p:nvPr/>
        </p:nvSpPr>
        <p:spPr>
          <a:xfrm>
            <a:off x="5121413" y="4088240"/>
            <a:ext cx="160105" cy="324026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Down Arrow 121"/>
          <p:cNvSpPr/>
          <p:nvPr/>
        </p:nvSpPr>
        <p:spPr>
          <a:xfrm>
            <a:off x="5773386" y="4295552"/>
            <a:ext cx="80053" cy="208998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Right Arrow 122"/>
          <p:cNvSpPr/>
          <p:nvPr/>
        </p:nvSpPr>
        <p:spPr>
          <a:xfrm rot="5400000">
            <a:off x="8664168" y="5188695"/>
            <a:ext cx="785501" cy="11442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Curved Left Arrow 123"/>
          <p:cNvSpPr/>
          <p:nvPr/>
        </p:nvSpPr>
        <p:spPr>
          <a:xfrm>
            <a:off x="9056918" y="4742093"/>
            <a:ext cx="227370" cy="708290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5" name="Right Arrow 124"/>
          <p:cNvSpPr/>
          <p:nvPr/>
        </p:nvSpPr>
        <p:spPr>
          <a:xfrm rot="5400000" flipV="1">
            <a:off x="8979112" y="4639170"/>
            <a:ext cx="223577" cy="15940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Curved Up Arrow 125"/>
          <p:cNvSpPr/>
          <p:nvPr/>
        </p:nvSpPr>
        <p:spPr>
          <a:xfrm rot="324793">
            <a:off x="7350433" y="3190442"/>
            <a:ext cx="849664" cy="159452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7" name="Right Arrow 126"/>
          <p:cNvSpPr/>
          <p:nvPr/>
        </p:nvSpPr>
        <p:spPr>
          <a:xfrm rot="1008304">
            <a:off x="7172171" y="3058666"/>
            <a:ext cx="332631" cy="20924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Right Arrow 127"/>
          <p:cNvSpPr/>
          <p:nvPr/>
        </p:nvSpPr>
        <p:spPr>
          <a:xfrm rot="929123">
            <a:off x="5480809" y="1604341"/>
            <a:ext cx="652256" cy="2596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9" name="Right Arrow 128"/>
          <p:cNvSpPr/>
          <p:nvPr/>
        </p:nvSpPr>
        <p:spPr>
          <a:xfrm rot="929123">
            <a:off x="5099851" y="3952191"/>
            <a:ext cx="1300582" cy="2870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Rectangle 129"/>
          <p:cNvSpPr/>
          <p:nvPr/>
        </p:nvSpPr>
        <p:spPr>
          <a:xfrm>
            <a:off x="53904" y="5154123"/>
            <a:ext cx="4124894" cy="1648047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1" name="Rectangle 130"/>
          <p:cNvSpPr/>
          <p:nvPr/>
        </p:nvSpPr>
        <p:spPr>
          <a:xfrm>
            <a:off x="124208" y="5218946"/>
            <a:ext cx="3972040" cy="15152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2" name="TextBox 131"/>
          <p:cNvSpPr txBox="1"/>
          <p:nvPr/>
        </p:nvSpPr>
        <p:spPr>
          <a:xfrm>
            <a:off x="440052" y="5316196"/>
            <a:ext cx="3697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направление движения винтов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</a:t>
            </a:r>
            <a:r>
              <a:rPr lang="ru-RU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аправление воздуха, проходящего сквозь плоскость вращения винтов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</a:t>
            </a:r>
            <a:r>
              <a:rPr lang="ru-RU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аправление воздуха, обтекающего корпус вследствии движения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237465" y="5382735"/>
            <a:ext cx="177786" cy="1777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Rectangle 133"/>
          <p:cNvSpPr/>
          <p:nvPr/>
        </p:nvSpPr>
        <p:spPr>
          <a:xfrm>
            <a:off x="237465" y="5629463"/>
            <a:ext cx="177786" cy="17778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Rectangle 134"/>
          <p:cNvSpPr/>
          <p:nvPr/>
        </p:nvSpPr>
        <p:spPr>
          <a:xfrm>
            <a:off x="237465" y="6152856"/>
            <a:ext cx="177786" cy="177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Rectangle 135"/>
          <p:cNvSpPr/>
          <p:nvPr/>
        </p:nvSpPr>
        <p:spPr>
          <a:xfrm>
            <a:off x="56486" y="49906"/>
            <a:ext cx="6328439" cy="9144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9" y="109077"/>
            <a:ext cx="6212362" cy="78645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5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6000"/>
                            </p:stCondLst>
                            <p:childTnLst>
                              <p:par>
                                <p:cTn id="1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65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0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500"/>
                            </p:stCondLst>
                            <p:childTnLst>
                              <p:par>
                                <p:cTn id="2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/>
      <p:bldP spid="133" grpId="0" animBg="1"/>
      <p:bldP spid="134" grpId="0" animBg="1"/>
      <p:bldP spid="135" grpId="0" animBg="1"/>
      <p:bldP spid="1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" y="49213"/>
            <a:ext cx="6327775" cy="9144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11125"/>
            <a:ext cx="62071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urved Right Arrow 5"/>
          <p:cNvSpPr/>
          <p:nvPr/>
        </p:nvSpPr>
        <p:spPr>
          <a:xfrm>
            <a:off x="5964238" y="1622425"/>
            <a:ext cx="1400175" cy="4267200"/>
          </a:xfrm>
          <a:prstGeom prst="curvedRightArrow">
            <a:avLst>
              <a:gd name="adj1" fmla="val 7419"/>
              <a:gd name="adj2" fmla="val 21509"/>
              <a:gd name="adj3" fmla="val 2153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>
            <a:off x="8262938" y="1425575"/>
            <a:ext cx="765175" cy="3171825"/>
          </a:xfrm>
          <a:prstGeom prst="curvedRightArrow">
            <a:avLst>
              <a:gd name="adj1" fmla="val 7419"/>
              <a:gd name="adj2" fmla="val 21509"/>
              <a:gd name="adj3" fmla="val 2153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8" name="Curved Right Arrow 7"/>
          <p:cNvSpPr/>
          <p:nvPr/>
        </p:nvSpPr>
        <p:spPr>
          <a:xfrm>
            <a:off x="2092325" y="1366838"/>
            <a:ext cx="1293813" cy="3230562"/>
          </a:xfrm>
          <a:prstGeom prst="curvedRightArrow">
            <a:avLst>
              <a:gd name="adj1" fmla="val 7419"/>
              <a:gd name="adj2" fmla="val 21509"/>
              <a:gd name="adj3" fmla="val 2153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solidFill>
                <a:schemeClr val="tx1"/>
              </a:solidFill>
            </a:endParaRPr>
          </a:p>
        </p:txBody>
      </p:sp>
      <p:sp>
        <p:nvSpPr>
          <p:cNvPr id="9" name="Cross 8"/>
          <p:cNvSpPr/>
          <p:nvPr/>
        </p:nvSpPr>
        <p:spPr>
          <a:xfrm rot="2072988">
            <a:off x="3049588" y="2454275"/>
            <a:ext cx="671512" cy="655638"/>
          </a:xfrm>
          <a:prstGeom prst="plus">
            <a:avLst>
              <a:gd name="adj" fmla="val 483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Cross 9"/>
          <p:cNvSpPr/>
          <p:nvPr/>
        </p:nvSpPr>
        <p:spPr>
          <a:xfrm rot="2072988">
            <a:off x="6889750" y="3219450"/>
            <a:ext cx="669925" cy="657225"/>
          </a:xfrm>
          <a:prstGeom prst="plus">
            <a:avLst>
              <a:gd name="adj" fmla="val 483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Cross 10"/>
          <p:cNvSpPr/>
          <p:nvPr/>
        </p:nvSpPr>
        <p:spPr>
          <a:xfrm rot="2072988">
            <a:off x="8758238" y="2609850"/>
            <a:ext cx="541337" cy="525463"/>
          </a:xfrm>
          <a:prstGeom prst="plus">
            <a:avLst>
              <a:gd name="adj" fmla="val 483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Left Arrow 11"/>
          <p:cNvSpPr/>
          <p:nvPr/>
        </p:nvSpPr>
        <p:spPr>
          <a:xfrm rot="20837987">
            <a:off x="2930525" y="2870200"/>
            <a:ext cx="857250" cy="46037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4" name="Rectangle 13"/>
          <p:cNvSpPr/>
          <p:nvPr/>
        </p:nvSpPr>
        <p:spPr>
          <a:xfrm>
            <a:off x="53975" y="5154613"/>
            <a:ext cx="4124325" cy="1647825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5" name="Rectangle 14"/>
          <p:cNvSpPr/>
          <p:nvPr/>
        </p:nvSpPr>
        <p:spPr>
          <a:xfrm>
            <a:off x="123825" y="5219700"/>
            <a:ext cx="3971925" cy="151447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39738" y="5316538"/>
            <a:ext cx="3697287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FontTx/>
              <a:buChar char="-"/>
            </a:pPr>
            <a:r>
              <a:rPr lang="ru-RU" altLang="ru-RU" sz="1600" b="1">
                <a:latin typeface="Segoe UI Light" panose="020B0502040204020203" pitchFamily="34" charset="0"/>
                <a:cs typeface="Segoe UI Light" panose="020B0502040204020203" pitchFamily="34" charset="0"/>
              </a:rPr>
              <a:t>при движении по земле – винты не вращаются</a:t>
            </a:r>
          </a:p>
          <a:p>
            <a:pPr>
              <a:buFontTx/>
              <a:buChar char="-"/>
            </a:pPr>
            <a:r>
              <a:rPr lang="ru-RU" altLang="ru-RU" sz="1600" b="1">
                <a:latin typeface="Segoe UI Light" panose="020B0502040204020203" pitchFamily="34" charset="0"/>
                <a:cs typeface="Segoe UI Light" panose="020B0502040204020203" pitchFamily="34" charset="0"/>
              </a:rPr>
              <a:t>направление вращения колес</a:t>
            </a:r>
          </a:p>
          <a:p>
            <a:pPr>
              <a:buFontTx/>
              <a:buChar char="-"/>
            </a:pPr>
            <a:r>
              <a:rPr lang="ru-RU" altLang="ru-RU" sz="1600" b="1">
                <a:latin typeface="Segoe UI Light" panose="020B0502040204020203" pitchFamily="34" charset="0"/>
                <a:cs typeface="Segoe UI Light" panose="020B0502040204020203" pitchFamily="34" charset="0"/>
              </a:rPr>
              <a:t>направление движения транспортного средства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38125" y="5383213"/>
            <a:ext cx="177800" cy="1778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8" name="Rectangle 17"/>
          <p:cNvSpPr/>
          <p:nvPr/>
        </p:nvSpPr>
        <p:spPr>
          <a:xfrm>
            <a:off x="238125" y="5888038"/>
            <a:ext cx="177800" cy="177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9" name="Rectangle 18"/>
          <p:cNvSpPr/>
          <p:nvPr/>
        </p:nvSpPr>
        <p:spPr>
          <a:xfrm>
            <a:off x="238125" y="6153150"/>
            <a:ext cx="177800" cy="177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Down Arrow 56"/>
          <p:cNvSpPr/>
          <p:nvPr/>
        </p:nvSpPr>
        <p:spPr>
          <a:xfrm rot="10800000">
            <a:off x="6491273" y="1913991"/>
            <a:ext cx="296909" cy="18006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Down Arrow 63"/>
          <p:cNvSpPr/>
          <p:nvPr/>
        </p:nvSpPr>
        <p:spPr>
          <a:xfrm rot="10800000">
            <a:off x="6914877" y="2148921"/>
            <a:ext cx="342749" cy="18617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Right Arrow 64"/>
          <p:cNvSpPr/>
          <p:nvPr/>
        </p:nvSpPr>
        <p:spPr>
          <a:xfrm rot="16200000">
            <a:off x="8409162" y="820763"/>
            <a:ext cx="785501" cy="11442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Right Arrow 65"/>
          <p:cNvSpPr/>
          <p:nvPr/>
        </p:nvSpPr>
        <p:spPr>
          <a:xfrm rot="16200000">
            <a:off x="3690292" y="1194254"/>
            <a:ext cx="667193" cy="971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Right Arrow 66"/>
          <p:cNvSpPr/>
          <p:nvPr/>
        </p:nvSpPr>
        <p:spPr>
          <a:xfrm rot="16200000">
            <a:off x="5707414" y="-243342"/>
            <a:ext cx="853475" cy="13982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Rectangle 70"/>
          <p:cNvSpPr/>
          <p:nvPr/>
        </p:nvSpPr>
        <p:spPr>
          <a:xfrm>
            <a:off x="56486" y="49906"/>
            <a:ext cx="6328439" cy="9144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2" y="110831"/>
            <a:ext cx="6206266" cy="79254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53904" y="5154123"/>
            <a:ext cx="4124894" cy="1648047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Rectangle 73"/>
          <p:cNvSpPr/>
          <p:nvPr/>
        </p:nvSpPr>
        <p:spPr>
          <a:xfrm>
            <a:off x="124208" y="5218946"/>
            <a:ext cx="3972040" cy="15152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TextBox 74"/>
          <p:cNvSpPr txBox="1"/>
          <p:nvPr/>
        </p:nvSpPr>
        <p:spPr>
          <a:xfrm>
            <a:off x="440052" y="5316196"/>
            <a:ext cx="36974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</a:t>
            </a:r>
            <a:r>
              <a:rPr lang="ru-RU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аправление вращения винтов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направление </a:t>
            </a:r>
            <a:r>
              <a:rPr lang="ru-RU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воды, проходящей сквозь плоскость вращения винтов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н</a:t>
            </a:r>
            <a:r>
              <a:rPr lang="ru-RU" sz="1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аправление движения воды, обтекающей корпус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37465" y="5382735"/>
            <a:ext cx="177786" cy="17778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Rectangle 76"/>
          <p:cNvSpPr/>
          <p:nvPr/>
        </p:nvSpPr>
        <p:spPr>
          <a:xfrm>
            <a:off x="237465" y="5654070"/>
            <a:ext cx="177786" cy="17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Rectangle 77"/>
          <p:cNvSpPr/>
          <p:nvPr/>
        </p:nvSpPr>
        <p:spPr>
          <a:xfrm>
            <a:off x="237465" y="6152856"/>
            <a:ext cx="177786" cy="1777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Curved Left Arrow 78"/>
          <p:cNvSpPr/>
          <p:nvPr/>
        </p:nvSpPr>
        <p:spPr>
          <a:xfrm rot="18343550">
            <a:off x="3618186" y="2500669"/>
            <a:ext cx="221457" cy="1022445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0" name="Curved Up Arrow 79"/>
          <p:cNvSpPr/>
          <p:nvPr/>
        </p:nvSpPr>
        <p:spPr>
          <a:xfrm rot="20540199">
            <a:off x="3300679" y="2258642"/>
            <a:ext cx="727537" cy="259419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1" name="Right Arrow 80"/>
          <p:cNvSpPr/>
          <p:nvPr/>
        </p:nvSpPr>
        <p:spPr>
          <a:xfrm rot="553257">
            <a:off x="2155119" y="2537984"/>
            <a:ext cx="1353420" cy="2870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Right Arrow 81"/>
          <p:cNvSpPr/>
          <p:nvPr/>
        </p:nvSpPr>
        <p:spPr>
          <a:xfrm rot="207500">
            <a:off x="2130426" y="2241619"/>
            <a:ext cx="1353420" cy="28707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Right Arrow 82"/>
          <p:cNvSpPr/>
          <p:nvPr/>
        </p:nvSpPr>
        <p:spPr>
          <a:xfrm rot="19695783">
            <a:off x="3910442" y="1894642"/>
            <a:ext cx="587867" cy="19977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Right Arrow 83"/>
          <p:cNvSpPr/>
          <p:nvPr/>
        </p:nvSpPr>
        <p:spPr>
          <a:xfrm rot="2842499">
            <a:off x="4012269" y="3460059"/>
            <a:ext cx="297991" cy="160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Curved Up Arrow 84"/>
          <p:cNvSpPr/>
          <p:nvPr/>
        </p:nvSpPr>
        <p:spPr>
          <a:xfrm rot="324793">
            <a:off x="6139989" y="3442589"/>
            <a:ext cx="829338" cy="162933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6" name="Curved Up Arrow 85"/>
          <p:cNvSpPr/>
          <p:nvPr/>
        </p:nvSpPr>
        <p:spPr>
          <a:xfrm rot="324793">
            <a:off x="2908153" y="3353935"/>
            <a:ext cx="515161" cy="146146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7" name="Right Arrow 86"/>
          <p:cNvSpPr/>
          <p:nvPr/>
        </p:nvSpPr>
        <p:spPr>
          <a:xfrm rot="411209">
            <a:off x="2411552" y="3239126"/>
            <a:ext cx="573660" cy="18631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Right Arrow 87"/>
          <p:cNvSpPr/>
          <p:nvPr/>
        </p:nvSpPr>
        <p:spPr>
          <a:xfrm rot="356256">
            <a:off x="982576" y="1895715"/>
            <a:ext cx="1153644" cy="97888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Right Arrow 88"/>
          <p:cNvSpPr/>
          <p:nvPr/>
        </p:nvSpPr>
        <p:spPr>
          <a:xfrm rot="240695">
            <a:off x="3671111" y="3336768"/>
            <a:ext cx="409485" cy="2047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Curved Up Arrow 89"/>
          <p:cNvSpPr/>
          <p:nvPr/>
        </p:nvSpPr>
        <p:spPr>
          <a:xfrm rot="324793">
            <a:off x="5599890" y="3275074"/>
            <a:ext cx="324928" cy="145135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1" name="Right Arrow 90"/>
          <p:cNvSpPr/>
          <p:nvPr/>
        </p:nvSpPr>
        <p:spPr>
          <a:xfrm rot="411209">
            <a:off x="5379611" y="3196215"/>
            <a:ext cx="275146" cy="1907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Curved Up Arrow 91"/>
          <p:cNvSpPr/>
          <p:nvPr/>
        </p:nvSpPr>
        <p:spPr>
          <a:xfrm rot="324793">
            <a:off x="8584953" y="3397768"/>
            <a:ext cx="598834" cy="122472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3" name="Right Arrow 92"/>
          <p:cNvSpPr/>
          <p:nvPr/>
        </p:nvSpPr>
        <p:spPr>
          <a:xfrm rot="248711">
            <a:off x="8414191" y="3302953"/>
            <a:ext cx="251779" cy="2122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Right Arrow 93"/>
          <p:cNvSpPr/>
          <p:nvPr/>
        </p:nvSpPr>
        <p:spPr>
          <a:xfrm rot="414587">
            <a:off x="5803647" y="1761668"/>
            <a:ext cx="558872" cy="21896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Right Arrow 94"/>
          <p:cNvSpPr/>
          <p:nvPr/>
        </p:nvSpPr>
        <p:spPr>
          <a:xfrm rot="493745">
            <a:off x="5198518" y="3663105"/>
            <a:ext cx="674026" cy="282271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Curved Up Arrow 95"/>
          <p:cNvSpPr/>
          <p:nvPr/>
        </p:nvSpPr>
        <p:spPr>
          <a:xfrm rot="324793">
            <a:off x="9192128" y="3348313"/>
            <a:ext cx="450481" cy="103954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 rot="248711">
            <a:off x="9166224" y="3299929"/>
            <a:ext cx="189404" cy="18018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Curved Up Arrow 97"/>
          <p:cNvSpPr/>
          <p:nvPr/>
        </p:nvSpPr>
        <p:spPr>
          <a:xfrm rot="324793">
            <a:off x="7407306" y="3368003"/>
            <a:ext cx="680002" cy="134417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99" name="Right Arrow 98"/>
          <p:cNvSpPr/>
          <p:nvPr/>
        </p:nvSpPr>
        <p:spPr>
          <a:xfrm rot="248711">
            <a:off x="7219670" y="3288393"/>
            <a:ext cx="285906" cy="23298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Right Arrow 99"/>
          <p:cNvSpPr/>
          <p:nvPr/>
        </p:nvSpPr>
        <p:spPr>
          <a:xfrm rot="411209">
            <a:off x="5586766" y="3322160"/>
            <a:ext cx="679897" cy="30143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Curved Up Arrow 100"/>
          <p:cNvSpPr/>
          <p:nvPr/>
        </p:nvSpPr>
        <p:spPr>
          <a:xfrm rot="324793">
            <a:off x="7999476" y="3373831"/>
            <a:ext cx="412073" cy="80196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2" name="Curved Up Arrow 101"/>
          <p:cNvSpPr/>
          <p:nvPr/>
        </p:nvSpPr>
        <p:spPr>
          <a:xfrm rot="324793">
            <a:off x="4210734" y="3391814"/>
            <a:ext cx="954025" cy="179907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3" name="Right Arrow 102"/>
          <p:cNvSpPr/>
          <p:nvPr/>
        </p:nvSpPr>
        <p:spPr>
          <a:xfrm rot="363223">
            <a:off x="3760078" y="3170158"/>
            <a:ext cx="521864" cy="27596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Curved Left Arrow 103"/>
          <p:cNvSpPr/>
          <p:nvPr/>
        </p:nvSpPr>
        <p:spPr>
          <a:xfrm rot="10800000" flipH="1">
            <a:off x="8731659" y="1821646"/>
            <a:ext cx="261461" cy="5002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5" name="Right Arrow 104"/>
          <p:cNvSpPr/>
          <p:nvPr/>
        </p:nvSpPr>
        <p:spPr>
          <a:xfrm rot="16200000">
            <a:off x="8667351" y="2256967"/>
            <a:ext cx="269123" cy="17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Down Arrow 105"/>
          <p:cNvSpPr/>
          <p:nvPr/>
        </p:nvSpPr>
        <p:spPr>
          <a:xfrm rot="10800000">
            <a:off x="8516867" y="2491168"/>
            <a:ext cx="183615" cy="13786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Down Arrow 106"/>
          <p:cNvSpPr/>
          <p:nvPr/>
        </p:nvSpPr>
        <p:spPr>
          <a:xfrm rot="10800000">
            <a:off x="5573222" y="2111934"/>
            <a:ext cx="336812" cy="17999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Down Arrow 107"/>
          <p:cNvSpPr/>
          <p:nvPr/>
        </p:nvSpPr>
        <p:spPr>
          <a:xfrm rot="10800000">
            <a:off x="9145254" y="2678496"/>
            <a:ext cx="176209" cy="11997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Down Arrow 108"/>
          <p:cNvSpPr/>
          <p:nvPr/>
        </p:nvSpPr>
        <p:spPr>
          <a:xfrm rot="10800000">
            <a:off x="3525250" y="2846545"/>
            <a:ext cx="166555" cy="10013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Curved Left Arrow 109"/>
          <p:cNvSpPr/>
          <p:nvPr/>
        </p:nvSpPr>
        <p:spPr>
          <a:xfrm rot="10800000" flipH="1">
            <a:off x="6083083" y="882537"/>
            <a:ext cx="424769" cy="82213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1" name="Curved Left Arrow 110"/>
          <p:cNvSpPr/>
          <p:nvPr/>
        </p:nvSpPr>
        <p:spPr>
          <a:xfrm rot="10800000" flipH="1">
            <a:off x="6201840" y="4879616"/>
            <a:ext cx="343641" cy="81327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2" name="Right Arrow 111"/>
          <p:cNvSpPr/>
          <p:nvPr/>
        </p:nvSpPr>
        <p:spPr>
          <a:xfrm rot="16200000">
            <a:off x="5875944" y="1748009"/>
            <a:ext cx="547576" cy="22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Curved Left Arrow 112"/>
          <p:cNvSpPr/>
          <p:nvPr/>
        </p:nvSpPr>
        <p:spPr>
          <a:xfrm rot="10800000" flipH="1">
            <a:off x="4125268" y="4189729"/>
            <a:ext cx="169772" cy="4173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4" name="Right Arrow 113"/>
          <p:cNvSpPr/>
          <p:nvPr/>
        </p:nvSpPr>
        <p:spPr>
          <a:xfrm rot="16200000">
            <a:off x="3916242" y="4684863"/>
            <a:ext cx="400647" cy="1696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Curved Left Arrow 114"/>
          <p:cNvSpPr/>
          <p:nvPr/>
        </p:nvSpPr>
        <p:spPr>
          <a:xfrm rot="10800000" flipH="1">
            <a:off x="8731659" y="4364726"/>
            <a:ext cx="261461" cy="51488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 rot="16200000" flipV="1">
            <a:off x="8673697" y="4858984"/>
            <a:ext cx="223577" cy="15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Right Arrow 116"/>
          <p:cNvSpPr/>
          <p:nvPr/>
        </p:nvSpPr>
        <p:spPr>
          <a:xfrm rot="16200000">
            <a:off x="5945203" y="5764768"/>
            <a:ext cx="547576" cy="228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Curved Up Arrow 117"/>
          <p:cNvSpPr/>
          <p:nvPr/>
        </p:nvSpPr>
        <p:spPr>
          <a:xfrm flipH="1" flipV="1">
            <a:off x="4441371" y="2707836"/>
            <a:ext cx="3555241" cy="390873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19" name="Curved Up Arrow 118"/>
          <p:cNvSpPr/>
          <p:nvPr/>
        </p:nvSpPr>
        <p:spPr>
          <a:xfrm flipV="1">
            <a:off x="2984380" y="3189015"/>
            <a:ext cx="1847844" cy="235154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20" name="Curved Up Arrow 119"/>
          <p:cNvSpPr/>
          <p:nvPr/>
        </p:nvSpPr>
        <p:spPr>
          <a:xfrm flipV="1">
            <a:off x="8532135" y="3156437"/>
            <a:ext cx="789328" cy="183446"/>
          </a:xfrm>
          <a:prstGeom prst="curved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6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000"/>
                            </p:stCondLst>
                            <p:childTnLst>
                              <p:par>
                                <p:cTn id="1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8000"/>
                            </p:stCondLst>
                            <p:childTnLst>
                              <p:par>
                                <p:cTn id="1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5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9000"/>
                            </p:stCondLst>
                            <p:childTnLst>
                              <p:par>
                                <p:cTn id="1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3" grpId="0" animBg="1"/>
      <p:bldP spid="74" grpId="0" animBg="1"/>
      <p:bldP spid="75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96888" y="-66675"/>
            <a:ext cx="531812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1236663" y="-66675"/>
            <a:ext cx="104775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1428750" y="-66675"/>
            <a:ext cx="93663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2762250" y="-66675"/>
            <a:ext cx="285750" cy="69723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2247900" y="-66675"/>
            <a:ext cx="469900" cy="697547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8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10247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t="13731" r="2225" b="14577"/>
          <a:stretch>
            <a:fillRect/>
          </a:stretch>
        </p:blipFill>
        <p:spPr bwMode="auto">
          <a:xfrm>
            <a:off x="1588" y="-3175"/>
            <a:ext cx="12192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4" descr="http://scraphobbyperm.ru/d/671003/d/b340__06889.1372692579.1280.12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6463"/>
            <a:ext cx="12192000" cy="491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4138" y="71438"/>
            <a:ext cx="12023725" cy="6715125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>
              <a:pattFill prst="pct60">
                <a:fgClr>
                  <a:schemeClr val="lt1"/>
                </a:fgClr>
                <a:bgClr>
                  <a:schemeClr val="bg1"/>
                </a:bgClr>
              </a:patt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215229"/>
            <a:ext cx="12192001" cy="2427543"/>
          </a:xfrm>
          <a:prstGeom prst="rect">
            <a:avLst/>
          </a:prstGeom>
          <a:gradFill>
            <a:gsLst>
              <a:gs pos="100000">
                <a:schemeClr val="bg1">
                  <a:alpha val="32000"/>
                </a:schemeClr>
              </a:gs>
              <a:gs pos="29000">
                <a:schemeClr val="accent1">
                  <a:lumMod val="5000"/>
                  <a:lumOff val="95000"/>
                  <a:alpha val="47000"/>
                </a:schemeClr>
              </a:gs>
              <a:gs pos="0">
                <a:srgbClr val="D7E7F4">
                  <a:alpha val="0"/>
                </a:srgbClr>
              </a:gs>
              <a:gs pos="66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2151063"/>
            <a:ext cx="843280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558</Words>
  <Application>Microsoft Office PowerPoint</Application>
  <PresentationFormat>Widescreen</PresentationFormat>
  <Paragraphs>111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 Unicode MS</vt:lpstr>
      <vt:lpstr>Arial</vt:lpstr>
      <vt:lpstr>Calibri</vt:lpstr>
      <vt:lpstr>Calibri Light</vt:lpstr>
      <vt:lpstr>Meiryo UI</vt:lpstr>
      <vt:lpstr>Mongolian Baiti</vt:lpstr>
      <vt:lpstr>Rex Bold </vt:lpstr>
      <vt:lpstr>Segoe UI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Vladislav Terzi</dc:creator>
  <cp:lastModifiedBy>Vladislav Terzi</cp:lastModifiedBy>
  <cp:revision>99</cp:revision>
  <dcterms:created xsi:type="dcterms:W3CDTF">2016-03-15T13:29:07Z</dcterms:created>
  <dcterms:modified xsi:type="dcterms:W3CDTF">2016-04-08T13:03:01Z</dcterms:modified>
</cp:coreProperties>
</file>